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1" r:id="rId4"/>
    <p:sldId id="260" r:id="rId5"/>
    <p:sldId id="261" r:id="rId6"/>
    <p:sldId id="262" r:id="rId7"/>
    <p:sldId id="263" r:id="rId8"/>
    <p:sldId id="272" r:id="rId9"/>
    <p:sldId id="273" r:id="rId10"/>
    <p:sldId id="258" r:id="rId11"/>
    <p:sldId id="267" r:id="rId12"/>
    <p:sldId id="274" r:id="rId13"/>
    <p:sldId id="275" r:id="rId14"/>
    <p:sldId id="276" r:id="rId15"/>
    <p:sldId id="268" r:id="rId16"/>
    <p:sldId id="270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53E"/>
    <a:srgbClr val="2623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0" d="100"/>
          <a:sy n="90" d="100"/>
        </p:scale>
        <p:origin x="5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DAC33-19EC-4B52-9390-4D71194EB8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54A6C5-A962-48E9-A675-772D438CB7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B42F14-CB52-4F59-8F8E-EAD9B084D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09D4C-632D-4586-AC27-0D33F8337FDD}" type="datetimeFigureOut">
              <a:rPr lang="en-IN" smtClean="0"/>
              <a:t>27-07-2024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F6BF9C-4A9A-4542-8B96-7C2A8B9A7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29FAE9-5C9B-4DB8-AC88-8CF293A4D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B6873-23D8-4586-800E-97BD0DE08178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13645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03777-DC85-46B4-BBDD-045CCFE39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3AB542-0F4B-4EE4-BA60-0647B49F84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446BCD-B431-4018-934C-22CA8AE87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09D4C-632D-4586-AC27-0D33F8337FDD}" type="datetimeFigureOut">
              <a:rPr lang="en-IN" smtClean="0"/>
              <a:t>27-07-2024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109B3F-4EC3-435B-8D0F-12156EA6E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1F1D0-0F4A-4B5A-A6EB-430E3BD12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B6873-23D8-4586-800E-97BD0DE08178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2713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BBBC15-BDD9-471B-9226-CC8BE6EC83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CF8D56-466B-4EF6-A3A6-6CF4B91121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F4F454-8C17-408F-8D4B-22428505B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09D4C-632D-4586-AC27-0D33F8337FDD}" type="datetimeFigureOut">
              <a:rPr lang="en-IN" smtClean="0"/>
              <a:t>27-07-2024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1ED59C-A958-45AD-BDDE-837909613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BCB1BD-F79B-4C4E-A357-A556DCDC5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B6873-23D8-4586-800E-97BD0DE08178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19594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EFF12-2718-4B8A-BA0F-45987BC7A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FB3D19-9182-4F25-A2F4-CE6F5EFAA9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9264D-E126-44FB-8BF1-110ACB52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09D4C-632D-4586-AC27-0D33F8337FDD}" type="datetimeFigureOut">
              <a:rPr lang="en-IN" smtClean="0"/>
              <a:t>27-07-2024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95CEC6-C1CA-43AD-BF35-C2EDC1284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E2F9F-5B70-427E-B56D-D249464CA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B6873-23D8-4586-800E-97BD0DE08178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06589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90634-717F-4E21-88D4-5D34B57B6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4A2CC4-BA3A-42B2-A045-C45E48EDA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F29B4C-D0DC-432A-A3EE-77B3CDEA8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09D4C-632D-4586-AC27-0D33F8337FDD}" type="datetimeFigureOut">
              <a:rPr lang="en-IN" smtClean="0"/>
              <a:t>27-07-2024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0FAFEF-EC16-45A3-8EF9-27C9F7B81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6D59D-341A-4130-BD4D-7EA20D372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B6873-23D8-4586-800E-97BD0DE08178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32539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78EE8-C806-4868-AB1D-82383D652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81D9D4-5BC6-40E7-83A6-0A1B2539B4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68C20F-9C4B-4269-8154-D8F471FCD3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C081CB-B27F-4817-B9AC-EBB797C2A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09D4C-632D-4586-AC27-0D33F8337FDD}" type="datetimeFigureOut">
              <a:rPr lang="en-IN" smtClean="0"/>
              <a:t>27-07-2024</a:t>
            </a:fld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6BD938-8CF2-40C5-83D3-ECE6D4ECD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C0BD19-E571-4C0D-BE32-8B4DEC7B6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B6873-23D8-4586-800E-97BD0DE08178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4335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93D9C-CD48-4F06-BBF2-4F4E4146F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139F5-B50C-4F01-BF8A-B7B817EC99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B07092-8567-499F-B19D-1852D0DC29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3473F1-EC77-4363-9E6A-05CDEFE910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58C8FC-EEF6-4A2B-B0EE-CB4AA9EAF8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3815C8-FFD5-4CEA-B435-153E37990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09D4C-632D-4586-AC27-0D33F8337FDD}" type="datetimeFigureOut">
              <a:rPr lang="en-IN" smtClean="0"/>
              <a:t>27-07-2024</a:t>
            </a:fld>
            <a:endParaRPr lang="en-IN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992EA1-C43D-482E-B351-A27138E9A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E30390-F9D5-47C9-9026-B860F6822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B6873-23D8-4586-800E-97BD0DE08178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3192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AECB1-9BFE-4E63-B630-ED0682F8E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DFF39A-7D01-4AE2-9333-3C5FCF927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09D4C-632D-4586-AC27-0D33F8337FDD}" type="datetimeFigureOut">
              <a:rPr lang="en-IN" smtClean="0"/>
              <a:t>27-07-2024</a:t>
            </a:fld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ADAE62-EF2D-4AB0-AF01-FFAD3049F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8B9073-B274-47EA-809F-32AF66C3E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B6873-23D8-4586-800E-97BD0DE08178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98404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DDB5BF-8FB2-49FF-B5D2-AFAFACA84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09D4C-632D-4586-AC27-0D33F8337FDD}" type="datetimeFigureOut">
              <a:rPr lang="en-IN" smtClean="0"/>
              <a:t>27-07-2024</a:t>
            </a:fld>
            <a:endParaRPr lang="en-IN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230649-FB1E-4A3F-8AF9-D7AEC8291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630F82-4109-44FA-A5A7-BD0A75F54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B6873-23D8-4586-800E-97BD0DE08178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21011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CE6D8-607B-4DE0-89B6-5B149AC16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67553-C1AB-46A0-83BE-8226A6A26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5263BD-B73C-4A88-9DA7-58FAD57482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815E0A-3BE4-481E-ACAC-F1383B699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09D4C-632D-4586-AC27-0D33F8337FDD}" type="datetimeFigureOut">
              <a:rPr lang="en-IN" smtClean="0"/>
              <a:t>27-07-2024</a:t>
            </a:fld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28F799-C5E0-478E-919B-B415F4B70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F24977-A7B3-4831-B498-E4E7D0774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B6873-23D8-4586-800E-97BD0DE08178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87027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C16DE-2D28-4EC5-A886-A377E5473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4125E2-5CF6-4CA8-8188-7C7FF5F7F6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030D7F-4E55-4A10-9FF3-30C157DB0F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E365E4-0176-48D4-B709-265DA7C11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09D4C-632D-4586-AC27-0D33F8337FDD}" type="datetimeFigureOut">
              <a:rPr lang="en-IN" smtClean="0"/>
              <a:t>27-07-2024</a:t>
            </a:fld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091A31-87BE-4106-862B-123EFFCC8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091A23-BB18-43CE-8408-673D00B40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B6873-23D8-4586-800E-97BD0DE08178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22834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5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5CA592-D6BB-463C-ABA6-D0F118773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29CDC9-D04F-4E66-869E-E2807AAB9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F227C-27C7-4495-9A1A-FDFC1E66DC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A09D4C-632D-4586-AC27-0D33F8337FDD}" type="datetimeFigureOut">
              <a:rPr lang="en-IN" smtClean="0"/>
              <a:t>27-07-2024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6445ED-F23F-4ECA-AD0A-9EF887A023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94AB4-4AAC-4E0B-9D41-AEEB8EE71D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B6873-23D8-4586-800E-97BD0DE08178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91720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F21A8-0893-4F57-B595-2333B3BC22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ts val="750"/>
              </a:spcBef>
              <a:buFont typeface="Arial" panose="020B0604020202020204" pitchFamily="34" charset="0"/>
            </a:pPr>
            <a:r>
              <a:rPr lang="en-IN" sz="360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latin typeface="+mn-lt"/>
                <a:ea typeface="+mn-ea"/>
                <a:cs typeface="+mn-cs"/>
              </a:rPr>
              <a:t>GRSE ACCELERATED INNOVATION NURTURING SCHEME (GAINS)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F86BA7-3AFD-4D24-BF68-84D719608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5847697"/>
            <a:ext cx="6858000" cy="714468"/>
          </a:xfrm>
          <a:noFill/>
        </p:spPr>
        <p:txBody>
          <a:bodyPr/>
          <a:lstStyle/>
          <a:p>
            <a:r>
              <a:rPr lang="en-IN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</a:rPr>
              <a:t>BRIEFING – 10 Jul 24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" t="2457" r="1843" b="1637"/>
          <a:stretch>
            <a:fillRect/>
          </a:stretch>
        </p:blipFill>
        <p:spPr bwMode="auto">
          <a:xfrm>
            <a:off x="0" y="4"/>
            <a:ext cx="514352" cy="473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3234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633B6-129E-460F-B511-21C38B039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ts val="750"/>
              </a:spcBef>
            </a:pPr>
            <a:r>
              <a:rPr lang="en-IN" sz="360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latin typeface="+mn-lt"/>
                <a:ea typeface="+mn-ea"/>
                <a:cs typeface="+mn-cs"/>
              </a:rPr>
              <a:t>Intellectual Property Rights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F2D70C2-C994-4F37-B6AB-EE814A906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3" y="1543238"/>
            <a:ext cx="8300197" cy="5207186"/>
          </a:xfrm>
        </p:spPr>
        <p:txBody>
          <a:bodyPr>
            <a:normAutofit/>
          </a:bodyPr>
          <a:lstStyle/>
          <a:p>
            <a:r>
              <a:rPr lang="en-IN" sz="2400" dirty="0">
                <a:solidFill>
                  <a:schemeClr val="bg1"/>
                </a:solidFill>
              </a:rPr>
              <a:t>Start-ups to confirm ownership of IPRs subsisting in their proposals and no infringement on any third party's IPRs</a:t>
            </a:r>
          </a:p>
          <a:p>
            <a:pPr marL="0" indent="0">
              <a:buNone/>
            </a:pPr>
            <a:endParaRPr lang="en-IN" sz="2400" dirty="0">
              <a:solidFill>
                <a:srgbClr val="FFC000"/>
              </a:solidFill>
            </a:endParaRPr>
          </a:p>
          <a:p>
            <a:r>
              <a:rPr lang="en-IN" sz="2400" dirty="0">
                <a:solidFill>
                  <a:srgbClr val="FFC000"/>
                </a:solidFill>
              </a:rPr>
              <a:t>The Start-ups will obtain all permissions from third parties to use their IPRs for any application required for the proposal </a:t>
            </a:r>
          </a:p>
          <a:p>
            <a:pPr marL="0" indent="0">
              <a:buNone/>
            </a:pPr>
            <a:endParaRPr lang="en-IN" sz="2400" dirty="0">
              <a:solidFill>
                <a:srgbClr val="FFC000"/>
              </a:solidFill>
            </a:endParaRPr>
          </a:p>
          <a:p>
            <a:r>
              <a:rPr lang="en-IN" sz="2400" dirty="0">
                <a:solidFill>
                  <a:schemeClr val="bg1"/>
                </a:solidFill>
              </a:rPr>
              <a:t>GRSE will not retain any ownership of the idea/ proposal submitted by the participating Start-ups </a:t>
            </a:r>
          </a:p>
          <a:p>
            <a:pPr marL="0" indent="0">
              <a:buNone/>
            </a:pPr>
            <a:endParaRPr lang="en-IN" sz="2400" dirty="0">
              <a:solidFill>
                <a:srgbClr val="FFC000"/>
              </a:solidFill>
            </a:endParaRPr>
          </a:p>
          <a:p>
            <a:r>
              <a:rPr lang="en-IN" sz="2400" dirty="0">
                <a:solidFill>
                  <a:srgbClr val="FFC000"/>
                </a:solidFill>
              </a:rPr>
              <a:t>IPR of the commercially viable final product post placement of order will be jointly (and equally) held by GRSE and the Start-up</a:t>
            </a:r>
          </a:p>
          <a:p>
            <a:endParaRPr lang="en-IN" dirty="0"/>
          </a:p>
          <a:p>
            <a:endParaRPr lang="en-US" dirty="0"/>
          </a:p>
          <a:p>
            <a:endParaRPr lang="en-IN" dirty="0"/>
          </a:p>
          <a:p>
            <a:pPr marL="0" indent="0">
              <a:buNone/>
            </a:pPr>
            <a:endParaRPr lang="en-IN" sz="2400" dirty="0">
              <a:solidFill>
                <a:srgbClr val="FFC000"/>
              </a:solidFill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" t="2457" r="1843" b="1637"/>
          <a:stretch>
            <a:fillRect/>
          </a:stretch>
        </p:blipFill>
        <p:spPr bwMode="auto">
          <a:xfrm>
            <a:off x="0" y="4"/>
            <a:ext cx="514352" cy="473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7607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633B6-129E-460F-B511-21C38B039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ts val="750"/>
              </a:spcBef>
            </a:pPr>
            <a:r>
              <a:rPr lang="en-IN" sz="360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latin typeface="+mn-lt"/>
                <a:ea typeface="+mn-ea"/>
                <a:cs typeface="+mn-cs"/>
              </a:rPr>
              <a:t>Reward and Revenue Sharing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F2D70C2-C994-4F37-B6AB-EE814A906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3" y="1543238"/>
            <a:ext cx="8300197" cy="5207186"/>
          </a:xfrm>
        </p:spPr>
        <p:txBody>
          <a:bodyPr>
            <a:normAutofit/>
          </a:bodyPr>
          <a:lstStyle/>
          <a:p>
            <a:r>
              <a:rPr lang="en-IN" sz="2400" dirty="0">
                <a:solidFill>
                  <a:schemeClr val="bg1"/>
                </a:solidFill>
              </a:rPr>
              <a:t>Payment envisaged against Stage-II deliverables (up to Rs 5 Lakhs)</a:t>
            </a:r>
          </a:p>
          <a:p>
            <a:pPr marL="0" indent="0">
              <a:buNone/>
            </a:pPr>
            <a:endParaRPr lang="en-IN" sz="2400" dirty="0">
              <a:solidFill>
                <a:srgbClr val="FFC000"/>
              </a:solidFill>
            </a:endParaRPr>
          </a:p>
          <a:p>
            <a:r>
              <a:rPr lang="en-IN" sz="2400" dirty="0">
                <a:solidFill>
                  <a:srgbClr val="FFC000"/>
                </a:solidFill>
              </a:rPr>
              <a:t>Winner(s) may be awarded contract(s) </a:t>
            </a:r>
          </a:p>
          <a:p>
            <a:pPr marL="0" indent="0">
              <a:buNone/>
            </a:pPr>
            <a:endParaRPr lang="en-IN" sz="2400" dirty="0">
              <a:solidFill>
                <a:srgbClr val="FFC000"/>
              </a:solidFill>
            </a:endParaRPr>
          </a:p>
          <a:p>
            <a:r>
              <a:rPr lang="en-IN" sz="2400" dirty="0">
                <a:solidFill>
                  <a:schemeClr val="bg1"/>
                </a:solidFill>
              </a:rPr>
              <a:t>If the product is sold to other customers, a revenue sharing model will be worked out. This will be approved by Apex Committee</a:t>
            </a:r>
            <a:endParaRPr lang="en-IN" dirty="0"/>
          </a:p>
          <a:p>
            <a:endParaRPr lang="en-US" dirty="0"/>
          </a:p>
          <a:p>
            <a:endParaRPr lang="en-IN" dirty="0"/>
          </a:p>
          <a:p>
            <a:pPr marL="0" indent="0">
              <a:buNone/>
            </a:pPr>
            <a:endParaRPr lang="en-IN" sz="2400" dirty="0">
              <a:solidFill>
                <a:srgbClr val="FFC000"/>
              </a:solidFill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" t="2457" r="1843" b="1637"/>
          <a:stretch>
            <a:fillRect/>
          </a:stretch>
        </p:blipFill>
        <p:spPr bwMode="auto">
          <a:xfrm>
            <a:off x="0" y="4"/>
            <a:ext cx="514352" cy="473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99252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633B6-129E-460F-B511-21C38B039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ts val="750"/>
              </a:spcBef>
            </a:pPr>
            <a:r>
              <a:rPr lang="en-US" sz="360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latin typeface="+mn-lt"/>
                <a:ea typeface="+mn-ea"/>
                <a:cs typeface="+mn-cs"/>
              </a:rPr>
              <a:t>Success Story of The Inaugural Edition Of GAINS, GAINS-2023</a:t>
            </a:r>
            <a:endParaRPr lang="en-IN" sz="3600" dirty="0">
              <a:ln>
                <a:solidFill>
                  <a:srgbClr val="FFC000"/>
                </a:solidFill>
              </a:ln>
              <a:solidFill>
                <a:srgbClr val="FFC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F2D70C2-C994-4F37-B6AB-EE814A906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83480"/>
            <a:ext cx="8300197" cy="4719339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Launched by the then Honorable Minister of state for skill development, entrepreneurship, electronics &amp; IT, </a:t>
            </a:r>
            <a:r>
              <a:rPr lang="en-US" sz="2400" b="1" dirty="0">
                <a:solidFill>
                  <a:schemeClr val="bg1"/>
                </a:solidFill>
              </a:rPr>
              <a:t>Shri Rajeev Chandrashekar </a:t>
            </a:r>
            <a:r>
              <a:rPr lang="en-US" sz="2400" dirty="0">
                <a:solidFill>
                  <a:schemeClr val="bg1"/>
                </a:solidFill>
              </a:rPr>
              <a:t>Ji on </a:t>
            </a:r>
            <a:r>
              <a:rPr lang="en-US" sz="2400" b="1" dirty="0">
                <a:solidFill>
                  <a:schemeClr val="bg1"/>
                </a:solidFill>
              </a:rPr>
              <a:t>22 May 23</a:t>
            </a:r>
            <a:endParaRPr lang="en-IN" sz="2400" b="1" dirty="0">
              <a:solidFill>
                <a:srgbClr val="FFC000"/>
              </a:solidFill>
            </a:endParaRPr>
          </a:p>
          <a:p>
            <a:r>
              <a:rPr lang="en-US" sz="2400" dirty="0">
                <a:solidFill>
                  <a:srgbClr val="FFC000"/>
                </a:solidFill>
              </a:rPr>
              <a:t>Received an overwhelming response from innovators all across the country</a:t>
            </a:r>
          </a:p>
          <a:p>
            <a:r>
              <a:rPr lang="en-US" sz="2400" dirty="0">
                <a:solidFill>
                  <a:schemeClr val="bg1"/>
                </a:solidFill>
              </a:rPr>
              <a:t>06 promising proposals were selected for detailed evaluation in Stage II and paid incentives of up to Rs 4 Lakhs each for their efforts. </a:t>
            </a:r>
          </a:p>
          <a:p>
            <a:r>
              <a:rPr lang="en-US" sz="2400" b="1" dirty="0">
                <a:solidFill>
                  <a:srgbClr val="FFFF00"/>
                </a:solidFill>
              </a:rPr>
              <a:t>M/s Smart Machines and Structures (MSME)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FC000"/>
                </a:solidFill>
              </a:rPr>
              <a:t>and </a:t>
            </a:r>
            <a:r>
              <a:rPr lang="en-US" sz="2400" b="1" dirty="0">
                <a:solidFill>
                  <a:srgbClr val="FFFF00"/>
                </a:solidFill>
              </a:rPr>
              <a:t>M/s Bodkin Technologies Pvt Ltd (Start-up)</a:t>
            </a:r>
            <a:r>
              <a:rPr lang="en-US" sz="2400" dirty="0">
                <a:solidFill>
                  <a:srgbClr val="FFC000"/>
                </a:solidFill>
              </a:rPr>
              <a:t> were declared winners of GAINS 2023 on 29 Sep 23 and Contract Awarded by GRSE on 26 Mar 2024.</a:t>
            </a:r>
            <a:endParaRPr lang="en-IN" sz="2400" dirty="0">
              <a:solidFill>
                <a:srgbClr val="FFC000"/>
              </a:solidFill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" t="2457" r="1843" b="1637"/>
          <a:stretch>
            <a:fillRect/>
          </a:stretch>
        </p:blipFill>
        <p:spPr bwMode="auto">
          <a:xfrm>
            <a:off x="0" y="4"/>
            <a:ext cx="514352" cy="473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76149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633B6-129E-460F-B511-21C38B039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ts val="750"/>
              </a:spcBef>
            </a:pPr>
            <a:r>
              <a:rPr lang="en-US" sz="360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latin typeface="+mn-lt"/>
                <a:ea typeface="+mn-ea"/>
                <a:cs typeface="+mn-cs"/>
              </a:rPr>
              <a:t>Success Story of The Inaugural Edition Of GAINS, GAINS-2023</a:t>
            </a:r>
            <a:endParaRPr lang="en-IN" sz="3600" dirty="0">
              <a:ln>
                <a:solidFill>
                  <a:srgbClr val="FFC000"/>
                </a:solidFill>
              </a:ln>
              <a:solidFill>
                <a:srgbClr val="FFC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" t="2457" r="1843" b="1637"/>
          <a:stretch>
            <a:fillRect/>
          </a:stretch>
        </p:blipFill>
        <p:spPr bwMode="auto">
          <a:xfrm>
            <a:off x="0" y="4"/>
            <a:ext cx="514352" cy="473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FA6118-6AED-41F8-88D1-A837FF3ED6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6237" r="3154" b="3959"/>
          <a:stretch/>
        </p:blipFill>
        <p:spPr>
          <a:xfrm>
            <a:off x="1568747" y="1779828"/>
            <a:ext cx="6006500" cy="385300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D148157-20C1-4786-B493-DECB52997781}"/>
              </a:ext>
            </a:extLst>
          </p:cNvPr>
          <p:cNvSpPr/>
          <p:nvPr/>
        </p:nvSpPr>
        <p:spPr>
          <a:xfrm>
            <a:off x="722418" y="5721971"/>
            <a:ext cx="7849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M/s Smart Machines and Structures (MSME)</a:t>
            </a:r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endParaRPr lang="en-IN" sz="3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8748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633B6-129E-460F-B511-21C38B039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ts val="750"/>
              </a:spcBef>
            </a:pPr>
            <a:r>
              <a:rPr lang="en-US" sz="360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latin typeface="+mn-lt"/>
                <a:ea typeface="+mn-ea"/>
                <a:cs typeface="+mn-cs"/>
              </a:rPr>
              <a:t>Success Story of The Inaugural Edition Of GAINS, GAINS-2023</a:t>
            </a:r>
            <a:endParaRPr lang="en-IN" sz="3600" dirty="0">
              <a:ln>
                <a:solidFill>
                  <a:srgbClr val="FFC000"/>
                </a:solidFill>
              </a:ln>
              <a:solidFill>
                <a:srgbClr val="FFC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" t="2457" r="1843" b="1637"/>
          <a:stretch>
            <a:fillRect/>
          </a:stretch>
        </p:blipFill>
        <p:spPr bwMode="auto">
          <a:xfrm>
            <a:off x="0" y="4"/>
            <a:ext cx="514352" cy="473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D148157-20C1-4786-B493-DECB52997781}"/>
              </a:ext>
            </a:extLst>
          </p:cNvPr>
          <p:cNvSpPr/>
          <p:nvPr/>
        </p:nvSpPr>
        <p:spPr>
          <a:xfrm>
            <a:off x="722418" y="5721971"/>
            <a:ext cx="74446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M/s Bodkin Technologies Pvt Ltd (Start-up)</a:t>
            </a:r>
            <a:endParaRPr lang="en-IN" sz="3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2FF0E0-7962-43D0-B496-5E05B14B58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8" t="2710" r="1527" b="3959"/>
          <a:stretch/>
        </p:blipFill>
        <p:spPr>
          <a:xfrm>
            <a:off x="1427940" y="1690692"/>
            <a:ext cx="5974701" cy="384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8491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633B6-129E-460F-B511-21C38B039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ts val="750"/>
              </a:spcBef>
            </a:pPr>
            <a:r>
              <a:rPr lang="en-US" sz="360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latin typeface="+mn-lt"/>
                <a:ea typeface="+mn-ea"/>
                <a:cs typeface="+mn-cs"/>
              </a:rPr>
              <a:t>Timeline for Implementation</a:t>
            </a:r>
            <a:endParaRPr lang="en-IN" sz="3600" dirty="0">
              <a:ln>
                <a:solidFill>
                  <a:srgbClr val="FFC000"/>
                </a:solidFill>
              </a:ln>
              <a:solidFill>
                <a:srgbClr val="FFC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" t="2457" r="1843" b="1637"/>
          <a:stretch>
            <a:fillRect/>
          </a:stretch>
        </p:blipFill>
        <p:spPr bwMode="auto">
          <a:xfrm>
            <a:off x="0" y="4"/>
            <a:ext cx="514352" cy="473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3D98C5-4DD4-4F2A-929C-B7E54A5C7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63" y="1549683"/>
            <a:ext cx="9037674" cy="476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5914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F21A8-0893-4F57-B595-2333B3BC22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ts val="750"/>
              </a:spcBef>
              <a:buFont typeface="Arial" panose="020B0604020202020204" pitchFamily="34" charset="0"/>
            </a:pPr>
            <a:r>
              <a:rPr lang="en-IN" sz="360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latin typeface="+mn-lt"/>
                <a:ea typeface="+mn-ea"/>
                <a:cs typeface="+mn-cs"/>
              </a:rPr>
              <a:t>JAI HIND</a:t>
            </a: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" t="2457" r="1843" b="1637"/>
          <a:stretch>
            <a:fillRect/>
          </a:stretch>
        </p:blipFill>
        <p:spPr bwMode="auto">
          <a:xfrm>
            <a:off x="0" y="4"/>
            <a:ext cx="514352" cy="473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2013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633B6-129E-460F-B511-21C38B039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Bef>
                <a:spcPts val="750"/>
              </a:spcBef>
            </a:pPr>
            <a:r>
              <a:rPr lang="en-IN" sz="360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latin typeface="+mn-lt"/>
                <a:ea typeface="+mn-ea"/>
                <a:cs typeface="+mn-cs"/>
              </a:rPr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D5512-7393-4CA6-A071-21878C336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3" y="1543238"/>
            <a:ext cx="8300197" cy="5207186"/>
          </a:xfrm>
        </p:spPr>
        <p:txBody>
          <a:bodyPr>
            <a:normAutofit/>
          </a:bodyPr>
          <a:lstStyle/>
          <a:p>
            <a:r>
              <a:rPr lang="en-IN" sz="2400" dirty="0">
                <a:solidFill>
                  <a:schemeClr val="bg1"/>
                </a:solidFill>
              </a:rPr>
              <a:t>Background</a:t>
            </a:r>
          </a:p>
          <a:p>
            <a:r>
              <a:rPr lang="en-US" sz="2400" dirty="0">
                <a:solidFill>
                  <a:srgbClr val="FFC000"/>
                </a:solidFill>
              </a:rPr>
              <a:t>O</a:t>
            </a:r>
            <a:r>
              <a:rPr lang="en-IN" sz="2400" dirty="0">
                <a:solidFill>
                  <a:srgbClr val="FFC000"/>
                </a:solidFill>
              </a:rPr>
              <a:t>pen Innovation &amp; GAINS</a:t>
            </a:r>
          </a:p>
          <a:p>
            <a:r>
              <a:rPr lang="en-US" sz="2400" dirty="0">
                <a:solidFill>
                  <a:schemeClr val="bg1"/>
                </a:solidFill>
              </a:rPr>
              <a:t>S</a:t>
            </a:r>
            <a:r>
              <a:rPr lang="en-IN" sz="2400" dirty="0">
                <a:solidFill>
                  <a:schemeClr val="bg1"/>
                </a:solidFill>
              </a:rPr>
              <a:t>tructure for GAINS</a:t>
            </a:r>
          </a:p>
          <a:p>
            <a:r>
              <a:rPr lang="en-US" sz="2400" dirty="0">
                <a:solidFill>
                  <a:srgbClr val="FFC000"/>
                </a:solidFill>
              </a:rPr>
              <a:t>T</a:t>
            </a:r>
            <a:r>
              <a:rPr lang="en-IN" sz="2400" dirty="0">
                <a:solidFill>
                  <a:srgbClr val="FFC000"/>
                </a:solidFill>
              </a:rPr>
              <a:t>hematic Areas</a:t>
            </a:r>
          </a:p>
          <a:p>
            <a:r>
              <a:rPr lang="en-US" sz="2400" dirty="0">
                <a:solidFill>
                  <a:schemeClr val="bg1"/>
                </a:solidFill>
              </a:rPr>
              <a:t>G</a:t>
            </a:r>
            <a:r>
              <a:rPr lang="en-IN" sz="2400" dirty="0">
                <a:solidFill>
                  <a:schemeClr val="bg1"/>
                </a:solidFill>
              </a:rPr>
              <a:t>AINS Implementation Process</a:t>
            </a:r>
          </a:p>
          <a:p>
            <a:r>
              <a:rPr lang="en-US" sz="2400" dirty="0">
                <a:solidFill>
                  <a:srgbClr val="FFC000"/>
                </a:solidFill>
              </a:rPr>
              <a:t>R</a:t>
            </a:r>
            <a:r>
              <a:rPr lang="en-IN" sz="2400" dirty="0">
                <a:solidFill>
                  <a:srgbClr val="FFC000"/>
                </a:solidFill>
              </a:rPr>
              <a:t>eward &amp; Revenue Sharing</a:t>
            </a:r>
          </a:p>
          <a:p>
            <a:r>
              <a:rPr lang="en-US" sz="2400" dirty="0">
                <a:solidFill>
                  <a:schemeClr val="bg1"/>
                </a:solidFill>
              </a:rPr>
              <a:t>Success Story of The Inaugural Edition Of GAINS, GAINS-2023</a:t>
            </a:r>
            <a:endParaRPr lang="en-IN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rgbClr val="FFC000"/>
                </a:solidFill>
              </a:rPr>
              <a:t>I</a:t>
            </a:r>
            <a:r>
              <a:rPr lang="en-IN" sz="2400" dirty="0">
                <a:solidFill>
                  <a:srgbClr val="FFC000"/>
                </a:solidFill>
              </a:rPr>
              <a:t>mplementation Timelines</a:t>
            </a:r>
          </a:p>
          <a:p>
            <a:pPr marL="0" indent="0">
              <a:buNone/>
            </a:pPr>
            <a:endParaRPr lang="en-IN" sz="2400" dirty="0">
              <a:solidFill>
                <a:schemeClr val="bg1"/>
              </a:solidFill>
            </a:endParaRPr>
          </a:p>
          <a:p>
            <a:endParaRPr lang="en-IN" sz="2400" dirty="0">
              <a:solidFill>
                <a:schemeClr val="bg1"/>
              </a:solidFill>
            </a:endParaRPr>
          </a:p>
          <a:p>
            <a:endParaRPr lang="en-IN" sz="2400" dirty="0">
              <a:solidFill>
                <a:schemeClr val="bg1"/>
              </a:solidFill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" t="2457" r="1843" b="1637"/>
          <a:stretch>
            <a:fillRect/>
          </a:stretch>
        </p:blipFill>
        <p:spPr bwMode="auto">
          <a:xfrm>
            <a:off x="0" y="12704"/>
            <a:ext cx="514352" cy="473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" t="2457" r="1843" b="1637"/>
          <a:stretch>
            <a:fillRect/>
          </a:stretch>
        </p:blipFill>
        <p:spPr bwMode="auto">
          <a:xfrm>
            <a:off x="0" y="4"/>
            <a:ext cx="514352" cy="473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9873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633B6-129E-460F-B511-21C38B039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Bef>
                <a:spcPts val="750"/>
              </a:spcBef>
            </a:pPr>
            <a:r>
              <a:rPr lang="en-IN" sz="360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latin typeface="+mn-lt"/>
                <a:ea typeface="+mn-ea"/>
                <a:cs typeface="+mn-cs"/>
              </a:rPr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D5512-7393-4CA6-A071-21878C336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3" y="1543238"/>
            <a:ext cx="8300197" cy="5207186"/>
          </a:xfrm>
        </p:spPr>
        <p:txBody>
          <a:bodyPr>
            <a:normAutofit lnSpcReduction="10000"/>
          </a:bodyPr>
          <a:lstStyle/>
          <a:p>
            <a:r>
              <a:rPr lang="en-IN" sz="2400" dirty="0">
                <a:solidFill>
                  <a:schemeClr val="bg1"/>
                </a:solidFill>
              </a:rPr>
              <a:t>In-house efforts has only paid incremental dividends due  limited exposure of yard personnel to:-</a:t>
            </a:r>
          </a:p>
          <a:p>
            <a:pPr lvl="1"/>
            <a:endParaRPr lang="en-IN" sz="2400" dirty="0">
              <a:solidFill>
                <a:schemeClr val="bg1"/>
              </a:solidFill>
            </a:endParaRPr>
          </a:p>
          <a:p>
            <a:pPr lvl="1"/>
            <a:r>
              <a:rPr lang="en-IN" sz="2000" dirty="0">
                <a:solidFill>
                  <a:schemeClr val="bg1"/>
                </a:solidFill>
              </a:rPr>
              <a:t>Emerging technologies</a:t>
            </a:r>
          </a:p>
          <a:p>
            <a:pPr lvl="1"/>
            <a:r>
              <a:rPr lang="en-IN" sz="2000" dirty="0">
                <a:solidFill>
                  <a:schemeClr val="bg1"/>
                </a:solidFill>
              </a:rPr>
              <a:t>Start-up environment as a whole</a:t>
            </a:r>
          </a:p>
          <a:p>
            <a:pPr marL="342900" lvl="1" indent="0">
              <a:buNone/>
            </a:pPr>
            <a:endParaRPr lang="en-IN" sz="2400" dirty="0">
              <a:solidFill>
                <a:srgbClr val="FFC000"/>
              </a:solidFill>
            </a:endParaRPr>
          </a:p>
          <a:p>
            <a:r>
              <a:rPr lang="en-IN" sz="2400" dirty="0">
                <a:solidFill>
                  <a:srgbClr val="FFC000"/>
                </a:solidFill>
              </a:rPr>
              <a:t>Need to provide shipyard with wide access to innovators, making a broad range of talents visible </a:t>
            </a:r>
          </a:p>
          <a:p>
            <a:pPr marL="0" indent="0">
              <a:buNone/>
            </a:pPr>
            <a:endParaRPr lang="en-IN" sz="2400" dirty="0">
              <a:solidFill>
                <a:srgbClr val="FFC000"/>
              </a:solidFill>
            </a:endParaRPr>
          </a:p>
          <a:p>
            <a:r>
              <a:rPr lang="en-IN" sz="2400" dirty="0">
                <a:solidFill>
                  <a:schemeClr val="bg1"/>
                </a:solidFill>
              </a:rPr>
              <a:t>Leverage thriving Start-up ecosystem in India for breakthrough solutions </a:t>
            </a:r>
          </a:p>
          <a:p>
            <a:pPr marL="0" indent="0">
              <a:buNone/>
            </a:pPr>
            <a:endParaRPr lang="en-IN" sz="2400" dirty="0">
              <a:solidFill>
                <a:srgbClr val="FFC000"/>
              </a:solidFill>
            </a:endParaRPr>
          </a:p>
          <a:p>
            <a:r>
              <a:rPr lang="en-IN" sz="2400" dirty="0">
                <a:solidFill>
                  <a:srgbClr val="FFC000"/>
                </a:solidFill>
              </a:rPr>
              <a:t>Facilitate fostering culture of innovation, competitiveness and high level of efficiency 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" t="2457" r="1843" b="1637"/>
          <a:stretch>
            <a:fillRect/>
          </a:stretch>
        </p:blipFill>
        <p:spPr bwMode="auto">
          <a:xfrm>
            <a:off x="0" y="4"/>
            <a:ext cx="514352" cy="473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7445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633B6-129E-460F-B511-21C38B039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ts val="750"/>
              </a:spcBef>
            </a:pPr>
            <a:r>
              <a:rPr lang="en-IN" sz="360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latin typeface="+mn-lt"/>
                <a:ea typeface="+mn-ea"/>
                <a:cs typeface="+mn-cs"/>
              </a:rPr>
              <a:t>Open Innovation &amp; GAINS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D5512-7393-4CA6-A071-21878C336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3" y="1543238"/>
            <a:ext cx="8300197" cy="5207186"/>
          </a:xfrm>
        </p:spPr>
        <p:txBody>
          <a:bodyPr>
            <a:normAutofit/>
          </a:bodyPr>
          <a:lstStyle/>
          <a:p>
            <a:r>
              <a:rPr lang="en-IN" sz="2400" dirty="0">
                <a:solidFill>
                  <a:schemeClr val="bg1"/>
                </a:solidFill>
              </a:rPr>
              <a:t>An effective way to gather ideas from outside the organisation to create better (and cheaper) solutions in relative short time</a:t>
            </a:r>
          </a:p>
          <a:p>
            <a:endParaRPr lang="en-IN" sz="2400" dirty="0">
              <a:solidFill>
                <a:srgbClr val="FFC000"/>
              </a:solidFill>
            </a:endParaRPr>
          </a:p>
          <a:p>
            <a:r>
              <a:rPr lang="en-IN" sz="2400" dirty="0">
                <a:solidFill>
                  <a:srgbClr val="FFC000"/>
                </a:solidFill>
              </a:rPr>
              <a:t>Attracts more talent with a wider pool of ideas drawn from a broader experiential base, contributing to innovative cross fertilisation</a:t>
            </a:r>
          </a:p>
          <a:p>
            <a:endParaRPr lang="en-IN" sz="2400" dirty="0">
              <a:solidFill>
                <a:srgbClr val="FFC000"/>
              </a:solidFill>
            </a:endParaRPr>
          </a:p>
          <a:p>
            <a:r>
              <a:rPr lang="en-IN" sz="2400" dirty="0">
                <a:solidFill>
                  <a:schemeClr val="bg1"/>
                </a:solidFill>
              </a:rPr>
              <a:t>GAINS - an “Open Challenge” scheme launched on 22 May 23</a:t>
            </a:r>
          </a:p>
          <a:p>
            <a:pPr marL="0" indent="0">
              <a:buNone/>
            </a:pPr>
            <a:endParaRPr lang="en-IN" sz="2400" dirty="0">
              <a:solidFill>
                <a:srgbClr val="FFC000"/>
              </a:solidFill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" t="2457" r="1843" b="1637"/>
          <a:stretch>
            <a:fillRect/>
          </a:stretch>
        </p:blipFill>
        <p:spPr bwMode="auto">
          <a:xfrm>
            <a:off x="0" y="4"/>
            <a:ext cx="514352" cy="473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1517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633B6-129E-460F-B511-21C38B039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ts val="750"/>
              </a:spcBef>
            </a:pPr>
            <a:r>
              <a:rPr lang="en-IN" sz="360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latin typeface="+mn-lt"/>
                <a:ea typeface="+mn-ea"/>
                <a:cs typeface="+mn-cs"/>
              </a:rPr>
              <a:t>Structure for GAINS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D5512-7393-4CA6-A071-21878C336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3" y="1543238"/>
            <a:ext cx="8300197" cy="5207186"/>
          </a:xfrm>
        </p:spPr>
        <p:txBody>
          <a:bodyPr>
            <a:normAutofit/>
          </a:bodyPr>
          <a:lstStyle/>
          <a:p>
            <a:r>
              <a:rPr lang="en-IN" sz="2400" dirty="0">
                <a:solidFill>
                  <a:schemeClr val="bg1"/>
                </a:solidFill>
              </a:rPr>
              <a:t>GAINS Challenge will be a two-stage process</a:t>
            </a:r>
          </a:p>
          <a:p>
            <a:pPr marL="0" indent="0">
              <a:buNone/>
            </a:pPr>
            <a:endParaRPr lang="en-IN" sz="2400" dirty="0">
              <a:solidFill>
                <a:srgbClr val="FFC000"/>
              </a:solidFill>
            </a:endParaRPr>
          </a:p>
          <a:p>
            <a:r>
              <a:rPr lang="en-IN" sz="2400" dirty="0">
                <a:solidFill>
                  <a:srgbClr val="FFC000"/>
                </a:solidFill>
              </a:rPr>
              <a:t>Generation of large number of ideas expected from which a few promising ones may be selected and nurtured</a:t>
            </a:r>
          </a:p>
          <a:p>
            <a:endParaRPr lang="en-IN" sz="2400" dirty="0">
              <a:solidFill>
                <a:srgbClr val="FFC000"/>
              </a:solidFill>
            </a:endParaRPr>
          </a:p>
          <a:p>
            <a:r>
              <a:rPr lang="en-IN" sz="2400" dirty="0">
                <a:solidFill>
                  <a:schemeClr val="bg1"/>
                </a:solidFill>
              </a:rPr>
              <a:t>Proposals will be invited from eligible individuals/ entities to provide innovative technological &amp; business solutions in selected thematic areas</a:t>
            </a:r>
          </a:p>
          <a:p>
            <a:pPr marL="0" indent="0">
              <a:buNone/>
            </a:pPr>
            <a:endParaRPr lang="en-IN" sz="2400" dirty="0">
              <a:solidFill>
                <a:srgbClr val="FFC000"/>
              </a:solidFill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" t="2457" r="1843" b="1637"/>
          <a:stretch>
            <a:fillRect/>
          </a:stretch>
        </p:blipFill>
        <p:spPr bwMode="auto">
          <a:xfrm>
            <a:off x="0" y="4"/>
            <a:ext cx="514352" cy="473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9539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633B6-129E-460F-B511-21C38B039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ts val="750"/>
              </a:spcBef>
            </a:pPr>
            <a:r>
              <a:rPr lang="en-IN" sz="360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latin typeface="+mn-lt"/>
                <a:ea typeface="+mn-ea"/>
                <a:cs typeface="+mn-cs"/>
              </a:rPr>
              <a:t>Structure for GAINS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D5512-7393-4CA6-A071-21878C336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3" y="1543238"/>
            <a:ext cx="8300197" cy="5207186"/>
          </a:xfrm>
        </p:spPr>
        <p:txBody>
          <a:bodyPr>
            <a:normAutofit/>
          </a:bodyPr>
          <a:lstStyle/>
          <a:p>
            <a:r>
              <a:rPr lang="en-IN" sz="2400" dirty="0">
                <a:solidFill>
                  <a:schemeClr val="bg1"/>
                </a:solidFill>
              </a:rPr>
              <a:t>GAINS Challenge to be conducted by the GAINS team :-</a:t>
            </a:r>
          </a:p>
          <a:p>
            <a:pPr marL="0" indent="0">
              <a:buNone/>
            </a:pPr>
            <a:endParaRPr lang="en-IN" sz="2400" dirty="0">
              <a:solidFill>
                <a:schemeClr val="bg1"/>
              </a:solidFill>
            </a:endParaRPr>
          </a:p>
          <a:p>
            <a:pPr lvl="1"/>
            <a:r>
              <a:rPr lang="en-IN" sz="2100" dirty="0">
                <a:solidFill>
                  <a:schemeClr val="bg1"/>
                </a:solidFill>
              </a:rPr>
              <a:t>CGM(Innovation) - GAINS Challenge Leader</a:t>
            </a:r>
          </a:p>
          <a:p>
            <a:pPr lvl="1"/>
            <a:r>
              <a:rPr lang="en-IN" sz="2100" dirty="0">
                <a:solidFill>
                  <a:schemeClr val="bg1"/>
                </a:solidFill>
              </a:rPr>
              <a:t>Members from Design, Production, IT and CC and IND</a:t>
            </a:r>
          </a:p>
          <a:p>
            <a:pPr marL="0" indent="0">
              <a:buNone/>
            </a:pPr>
            <a:endParaRPr lang="en-IN" sz="2400" dirty="0">
              <a:solidFill>
                <a:srgbClr val="FFC000"/>
              </a:solidFill>
            </a:endParaRPr>
          </a:p>
          <a:p>
            <a:r>
              <a:rPr lang="en-IN" sz="2400" dirty="0">
                <a:solidFill>
                  <a:srgbClr val="FFC000"/>
                </a:solidFill>
              </a:rPr>
              <a:t>Selection of Start-ups in Stage-I and Stage-II will be undertaken by a GAINS Evaluation Committee</a:t>
            </a:r>
          </a:p>
          <a:p>
            <a:endParaRPr lang="en-US" sz="2400" dirty="0">
              <a:solidFill>
                <a:srgbClr val="FFC000"/>
              </a:solidFill>
            </a:endParaRPr>
          </a:p>
          <a:p>
            <a:r>
              <a:rPr lang="en-IN" sz="2400" dirty="0">
                <a:solidFill>
                  <a:schemeClr val="bg1"/>
                </a:solidFill>
              </a:rPr>
              <a:t>Negotiation and Placement of Order Through Apex Committee</a:t>
            </a:r>
            <a:endParaRPr lang="en-IN" sz="2400" dirty="0">
              <a:solidFill>
                <a:srgbClr val="FFC000"/>
              </a:solidFill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" t="2457" r="1843" b="1637"/>
          <a:stretch>
            <a:fillRect/>
          </a:stretch>
        </p:blipFill>
        <p:spPr bwMode="auto">
          <a:xfrm>
            <a:off x="0" y="4"/>
            <a:ext cx="514352" cy="473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5955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633B6-129E-460F-B511-21C38B039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ts val="750"/>
              </a:spcBef>
            </a:pPr>
            <a:r>
              <a:rPr lang="en-IN" sz="360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latin typeface="+mn-lt"/>
                <a:ea typeface="+mn-ea"/>
                <a:cs typeface="+mn-cs"/>
              </a:rPr>
              <a:t>Thematic Areas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D5512-7393-4CA6-A071-21878C336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3" y="1543238"/>
            <a:ext cx="8300197" cy="5207186"/>
          </a:xfrm>
        </p:spPr>
        <p:txBody>
          <a:bodyPr>
            <a:normAutofit/>
          </a:bodyPr>
          <a:lstStyle/>
          <a:p>
            <a:r>
              <a:rPr lang="en-IN" sz="2400" dirty="0">
                <a:solidFill>
                  <a:schemeClr val="bg1"/>
                </a:solidFill>
              </a:rPr>
              <a:t>Artificial Intelligence in shipbuilding (AI)</a:t>
            </a:r>
          </a:p>
          <a:p>
            <a:pPr marL="0" indent="0">
              <a:buNone/>
            </a:pPr>
            <a:endParaRPr lang="en-IN" sz="2400" dirty="0">
              <a:solidFill>
                <a:srgbClr val="FFC000"/>
              </a:solidFill>
            </a:endParaRPr>
          </a:p>
          <a:p>
            <a:r>
              <a:rPr lang="en-IN" sz="2400" dirty="0">
                <a:solidFill>
                  <a:srgbClr val="FFC000"/>
                </a:solidFill>
              </a:rPr>
              <a:t>Renewable/ Green Energy and Energy Efficiency</a:t>
            </a:r>
          </a:p>
          <a:p>
            <a:endParaRPr lang="en-IN" sz="2400" dirty="0">
              <a:solidFill>
                <a:srgbClr val="FFC000"/>
              </a:solidFill>
            </a:endParaRPr>
          </a:p>
          <a:p>
            <a:r>
              <a:rPr lang="en-IN" sz="2400" dirty="0">
                <a:solidFill>
                  <a:schemeClr val="bg1"/>
                </a:solidFill>
              </a:rPr>
              <a:t>Efficiency Enhancement in shipyard </a:t>
            </a:r>
          </a:p>
          <a:p>
            <a:endParaRPr lang="en-IN" sz="2400" dirty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en-IN" sz="2400" dirty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en-IN" sz="2400" dirty="0">
              <a:solidFill>
                <a:srgbClr val="FFC000"/>
              </a:solidFill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" t="2457" r="1843" b="1637"/>
          <a:stretch>
            <a:fillRect/>
          </a:stretch>
        </p:blipFill>
        <p:spPr bwMode="auto">
          <a:xfrm>
            <a:off x="0" y="4"/>
            <a:ext cx="514352" cy="473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6952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FEFC46-8170-4378-B7EC-7B47D7793807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" t="2457" r="1843" b="1637"/>
          <a:stretch>
            <a:fillRect/>
          </a:stretch>
        </p:blipFill>
        <p:spPr bwMode="auto">
          <a:xfrm>
            <a:off x="0" y="4"/>
            <a:ext cx="514352" cy="473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Snip Single Corner Rectangle 34"/>
          <p:cNvSpPr/>
          <p:nvPr/>
        </p:nvSpPr>
        <p:spPr>
          <a:xfrm>
            <a:off x="6169166" y="2448079"/>
            <a:ext cx="2571750" cy="951818"/>
          </a:xfrm>
          <a:prstGeom prst="snip1Rect">
            <a:avLst/>
          </a:prstGeom>
          <a:noFill/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 &amp; ILLUSTRATED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ORDER OF COST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 QUALIFICATION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440258" y="1661563"/>
            <a:ext cx="2200275" cy="30777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1400" dirty="0">
                <a:solidFill>
                  <a:schemeClr val="bg1"/>
                </a:solidFill>
              </a:rPr>
              <a:t>ANNOUNCE CHALLENGE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059836" y="2048431"/>
            <a:ext cx="1716903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1400" dirty="0">
                <a:solidFill>
                  <a:schemeClr val="bg1"/>
                </a:solidFill>
              </a:rPr>
              <a:t>INITIATION / FAMILIARISATION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451688" y="2817324"/>
            <a:ext cx="2200275" cy="30777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1400" dirty="0">
                <a:solidFill>
                  <a:schemeClr val="bg1"/>
                </a:solidFill>
              </a:rPr>
              <a:t>STAGE – I - SUBMISSION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440258" y="4131236"/>
            <a:ext cx="2200275" cy="73866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1400" dirty="0">
                <a:solidFill>
                  <a:schemeClr val="bg1"/>
                </a:solidFill>
              </a:rPr>
              <a:t>STAGE – I </a:t>
            </a:r>
          </a:p>
          <a:p>
            <a:pPr lvl="0" algn="ctr"/>
            <a:r>
              <a:rPr lang="en-US" sz="1400" dirty="0">
                <a:solidFill>
                  <a:schemeClr val="bg1"/>
                </a:solidFill>
              </a:rPr>
              <a:t>4-5 SELECTED BY COMMITTEE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53990" y="4027355"/>
            <a:ext cx="2134768" cy="95410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ELIGIBILITY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COST &amp; TIME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IMPLEMENTABILITY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VALUE TO BUSINESS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206751" y="5427931"/>
            <a:ext cx="2686050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1400" dirty="0">
                <a:solidFill>
                  <a:schemeClr val="bg1"/>
                </a:solidFill>
              </a:rPr>
              <a:t>STAGE – II – SUBMISSION</a:t>
            </a:r>
          </a:p>
          <a:p>
            <a:pPr lvl="0" algn="ctr"/>
            <a:r>
              <a:rPr lang="en-US" sz="1400" dirty="0">
                <a:solidFill>
                  <a:schemeClr val="bg1"/>
                </a:solidFill>
              </a:rPr>
              <a:t>(PROJECT REPORT)</a:t>
            </a:r>
          </a:p>
        </p:txBody>
      </p:sp>
      <p:cxnSp>
        <p:nvCxnSpPr>
          <p:cNvPr id="48" name="Straight Arrow Connector 47"/>
          <p:cNvCxnSpPr>
            <a:stCxn id="36" idx="2"/>
            <a:endCxn id="38" idx="0"/>
          </p:cNvCxnSpPr>
          <p:nvPr/>
        </p:nvCxnSpPr>
        <p:spPr>
          <a:xfrm>
            <a:off x="4540396" y="1969340"/>
            <a:ext cx="11430" cy="847984"/>
          </a:xfrm>
          <a:prstGeom prst="straightConnector1">
            <a:avLst/>
          </a:prstGeom>
          <a:ln>
            <a:solidFill>
              <a:srgbClr val="FFFF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38" idx="2"/>
            <a:endCxn id="39" idx="0"/>
          </p:cNvCxnSpPr>
          <p:nvPr/>
        </p:nvCxnSpPr>
        <p:spPr>
          <a:xfrm flipH="1">
            <a:off x="4540396" y="3125101"/>
            <a:ext cx="11430" cy="1006135"/>
          </a:xfrm>
          <a:prstGeom prst="straightConnector1">
            <a:avLst/>
          </a:prstGeom>
          <a:ln>
            <a:solidFill>
              <a:srgbClr val="FFFF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>
            <a:off x="4534678" y="4823729"/>
            <a:ext cx="2046" cy="604198"/>
          </a:xfrm>
          <a:prstGeom prst="straightConnector1">
            <a:avLst/>
          </a:prstGeom>
          <a:ln>
            <a:solidFill>
              <a:srgbClr val="FFFF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2776739" y="2290800"/>
            <a:ext cx="1745243" cy="0"/>
          </a:xfrm>
          <a:prstGeom prst="straightConnector1">
            <a:avLst/>
          </a:prstGeom>
          <a:ln>
            <a:solidFill>
              <a:srgbClr val="FFFF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38" idx="3"/>
          </p:cNvCxnSpPr>
          <p:nvPr/>
        </p:nvCxnSpPr>
        <p:spPr>
          <a:xfrm flipV="1">
            <a:off x="5651963" y="2955829"/>
            <a:ext cx="528634" cy="15384"/>
          </a:xfrm>
          <a:prstGeom prst="straightConnector1">
            <a:avLst/>
          </a:prstGeom>
          <a:ln>
            <a:solidFill>
              <a:srgbClr val="FFFF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Elbow Connector 64"/>
          <p:cNvCxnSpPr>
            <a:stCxn id="35" idx="1"/>
          </p:cNvCxnSpPr>
          <p:nvPr/>
        </p:nvCxnSpPr>
        <p:spPr>
          <a:xfrm rot="5400000">
            <a:off x="5888827" y="2028605"/>
            <a:ext cx="194927" cy="2937510"/>
          </a:xfrm>
          <a:prstGeom prst="bentConnector2">
            <a:avLst/>
          </a:prstGeom>
          <a:ln>
            <a:solidFill>
              <a:srgbClr val="FFFF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2911622" y="4477479"/>
            <a:ext cx="528637" cy="0"/>
          </a:xfrm>
          <a:prstGeom prst="straightConnector1">
            <a:avLst/>
          </a:prstGeom>
          <a:ln>
            <a:solidFill>
              <a:srgbClr val="FFFF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id="{7C5633B6-129E-460F-B511-21C38B039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9446"/>
            <a:ext cx="7886700" cy="1101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ts val="750"/>
              </a:spcBef>
            </a:pPr>
            <a:r>
              <a:rPr lang="en-IN" sz="360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latin typeface="+mn-lt"/>
                <a:ea typeface="+mn-ea"/>
                <a:cs typeface="+mn-cs"/>
              </a:rPr>
              <a:t>GAINS Implementation Process</a:t>
            </a:r>
          </a:p>
        </p:txBody>
      </p:sp>
    </p:spTree>
    <p:extLst>
      <p:ext uri="{BB962C8B-B14F-4D97-AF65-F5344CB8AC3E}">
        <p14:creationId xmlns:p14="http://schemas.microsoft.com/office/powerpoint/2010/main" val="1028288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FEFC46-8170-4378-B7EC-7B47D7793807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35" name="Snip Single Corner Rectangle 34"/>
          <p:cNvSpPr/>
          <p:nvPr/>
        </p:nvSpPr>
        <p:spPr>
          <a:xfrm>
            <a:off x="6147889" y="1257719"/>
            <a:ext cx="2794085" cy="1346406"/>
          </a:xfrm>
          <a:prstGeom prst="snip1Rect">
            <a:avLst/>
          </a:prstGeom>
          <a:noFill/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DETAILED PROPOSAL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IMPL. STRATEGY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TIMELINES &amp; COSTING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 OF ROI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179575" y="2532811"/>
            <a:ext cx="2519726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1400" dirty="0">
                <a:solidFill>
                  <a:schemeClr val="bg1"/>
                </a:solidFill>
              </a:rPr>
              <a:t>PAYMENT OF UPTO RS 5 LAKHS AGAINST PROJECT REPORT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179575" y="4005562"/>
            <a:ext cx="2519726" cy="73866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1400" dirty="0">
                <a:solidFill>
                  <a:schemeClr val="bg1"/>
                </a:solidFill>
              </a:rPr>
              <a:t>NEOGOTION BY APEX COMMITTEE &amp; AWARD OF CONTRTACT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196790" y="3064157"/>
            <a:ext cx="2672402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EVALUATION BY COMMITTEE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INTERVIEWS/PRESENTATION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79575" y="1523050"/>
            <a:ext cx="2519726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1400" dirty="0">
                <a:solidFill>
                  <a:schemeClr val="bg1"/>
                </a:solidFill>
              </a:rPr>
              <a:t>STAGE – II – SUBMISSION</a:t>
            </a:r>
          </a:p>
          <a:p>
            <a:pPr lvl="0" algn="ctr"/>
            <a:r>
              <a:rPr lang="en-US" sz="1400" dirty="0">
                <a:solidFill>
                  <a:schemeClr val="bg1"/>
                </a:solidFill>
              </a:rPr>
              <a:t>(PROJECT REPORT)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552" y="3461313"/>
            <a:ext cx="2579554" cy="160043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MANDAYS/ MATERIAL ETC.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RECOMMENDATION OF COMMITTEE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COMMERCIAL VIABILITY </a:t>
            </a:r>
          </a:p>
          <a:p>
            <a:r>
              <a:rPr lang="en-US" sz="1400" dirty="0">
                <a:solidFill>
                  <a:schemeClr val="bg1"/>
                </a:solidFill>
              </a:rPr>
              <a:t>     (</a:t>
            </a:r>
            <a:r>
              <a:rPr lang="en-US" sz="1000" dirty="0">
                <a:solidFill>
                  <a:schemeClr val="bg1"/>
                </a:solidFill>
              </a:rPr>
              <a:t>MARKET SURVEY, PUBLICATIONS ETC</a:t>
            </a:r>
            <a:r>
              <a:rPr lang="en-US" sz="1400" dirty="0">
                <a:solidFill>
                  <a:schemeClr val="bg1"/>
                </a:solidFill>
              </a:rPr>
              <a:t>.)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COMMERCIAL TERMS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IPR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75829" y="5218315"/>
            <a:ext cx="2127218" cy="73866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lvl="0" algn="ctr"/>
            <a:endParaRPr lang="en-US" sz="1400" dirty="0">
              <a:solidFill>
                <a:schemeClr val="bg1"/>
              </a:solidFill>
            </a:endParaRPr>
          </a:p>
          <a:p>
            <a:pPr lvl="0" algn="ctr"/>
            <a:r>
              <a:rPr lang="en-US" sz="1400" dirty="0">
                <a:solidFill>
                  <a:schemeClr val="bg1"/>
                </a:solidFill>
              </a:rPr>
              <a:t>DELIVERY</a:t>
            </a:r>
          </a:p>
          <a:p>
            <a:pPr lvl="0" algn="ctr"/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14" name="Straight Arrow Connector 13"/>
          <p:cNvCxnSpPr>
            <a:stCxn id="41" idx="2"/>
          </p:cNvCxnSpPr>
          <p:nvPr/>
        </p:nvCxnSpPr>
        <p:spPr>
          <a:xfrm>
            <a:off x="4439438" y="2046270"/>
            <a:ext cx="0" cy="486537"/>
          </a:xfrm>
          <a:prstGeom prst="straightConnector1">
            <a:avLst/>
          </a:prstGeom>
          <a:ln>
            <a:solidFill>
              <a:srgbClr val="FFFF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699300" y="1771650"/>
            <a:ext cx="444324" cy="0"/>
          </a:xfrm>
          <a:prstGeom prst="straightConnector1">
            <a:avLst/>
          </a:prstGeom>
          <a:ln>
            <a:solidFill>
              <a:srgbClr val="FFFF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460589" y="4637972"/>
            <a:ext cx="0" cy="571181"/>
          </a:xfrm>
          <a:prstGeom prst="straightConnector1">
            <a:avLst/>
          </a:prstGeom>
          <a:ln>
            <a:solidFill>
              <a:srgbClr val="FFFF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38" idx="2"/>
            <a:endCxn id="39" idx="0"/>
          </p:cNvCxnSpPr>
          <p:nvPr/>
        </p:nvCxnSpPr>
        <p:spPr>
          <a:xfrm>
            <a:off x="4439438" y="3056031"/>
            <a:ext cx="0" cy="949531"/>
          </a:xfrm>
          <a:prstGeom prst="straightConnector1">
            <a:avLst/>
          </a:prstGeom>
          <a:ln>
            <a:solidFill>
              <a:srgbClr val="FFFF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cxnSpLocks/>
          </p:cNvCxnSpPr>
          <p:nvPr/>
        </p:nvCxnSpPr>
        <p:spPr>
          <a:xfrm>
            <a:off x="7534497" y="2604125"/>
            <a:ext cx="0" cy="451906"/>
          </a:xfrm>
          <a:prstGeom prst="straightConnector1">
            <a:avLst/>
          </a:prstGeom>
          <a:ln>
            <a:solidFill>
              <a:srgbClr val="FFFF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cxnSpLocks/>
            <a:stCxn id="40" idx="1"/>
          </p:cNvCxnSpPr>
          <p:nvPr/>
        </p:nvCxnSpPr>
        <p:spPr>
          <a:xfrm flipH="1">
            <a:off x="4460589" y="3325767"/>
            <a:ext cx="1736201" cy="0"/>
          </a:xfrm>
          <a:prstGeom prst="straightConnector1">
            <a:avLst/>
          </a:prstGeom>
          <a:ln>
            <a:solidFill>
              <a:srgbClr val="FFFF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2601106" y="4329006"/>
            <a:ext cx="578468" cy="0"/>
          </a:xfrm>
          <a:prstGeom prst="straightConnector1">
            <a:avLst/>
          </a:prstGeom>
          <a:ln>
            <a:solidFill>
              <a:srgbClr val="FFFF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1">
            <a:extLst>
              <a:ext uri="{FF2B5EF4-FFF2-40B4-BE49-F238E27FC236}">
                <a16:creationId xmlns:a16="http://schemas.microsoft.com/office/drawing/2014/main" id="{7C5633B6-129E-460F-B511-21C38B039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9446"/>
            <a:ext cx="7886700" cy="1101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ts val="750"/>
              </a:spcBef>
            </a:pPr>
            <a:r>
              <a:rPr lang="en-IN" sz="360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latin typeface="+mn-lt"/>
                <a:ea typeface="+mn-ea"/>
                <a:cs typeface="+mn-cs"/>
              </a:rPr>
              <a:t>GAINS Implementation Process</a:t>
            </a:r>
          </a:p>
        </p:txBody>
      </p:sp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" t="2457" r="1843" b="1637"/>
          <a:stretch>
            <a:fillRect/>
          </a:stretch>
        </p:blipFill>
        <p:spPr bwMode="auto">
          <a:xfrm>
            <a:off x="0" y="4"/>
            <a:ext cx="514352" cy="473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50078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410</TotalTime>
  <Words>698</Words>
  <Application>Microsoft Office PowerPoint</Application>
  <PresentationFormat>On-screen Show (4:3)</PresentationFormat>
  <Paragraphs>115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GRSE ACCELERATED INNOVATION NURTURING SCHEME (GAINS)</vt:lpstr>
      <vt:lpstr>Contents</vt:lpstr>
      <vt:lpstr>Background</vt:lpstr>
      <vt:lpstr>Open Innovation &amp; GAINS</vt:lpstr>
      <vt:lpstr>Structure for GAINS</vt:lpstr>
      <vt:lpstr>Structure for GAINS</vt:lpstr>
      <vt:lpstr>Thematic Areas</vt:lpstr>
      <vt:lpstr>GAINS Implementation Process</vt:lpstr>
      <vt:lpstr>GAINS Implementation Process</vt:lpstr>
      <vt:lpstr>Intellectual Property Rights</vt:lpstr>
      <vt:lpstr>Reward and Revenue Sharing</vt:lpstr>
      <vt:lpstr>Success Story of The Inaugural Edition Of GAINS, GAINS-2023</vt:lpstr>
      <vt:lpstr>Success Story of The Inaugural Edition Of GAINS, GAINS-2023</vt:lpstr>
      <vt:lpstr>Success Story of The Inaugural Edition Of GAINS, GAINS-2023</vt:lpstr>
      <vt:lpstr>Timeline for Implementation</vt:lpstr>
      <vt:lpstr>JAI HIND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GRSE ACCELERATED INNOVATION NURTURING SCHEME (GAINS)</dc:title>
  <dc:creator>GRSE</dc:creator>
  <cp:lastModifiedBy>ind&amp;iep.am, Atanu Bera</cp:lastModifiedBy>
  <cp:revision>59</cp:revision>
  <dcterms:created xsi:type="dcterms:W3CDTF">2023-01-17T23:34:22Z</dcterms:created>
  <dcterms:modified xsi:type="dcterms:W3CDTF">2024-07-27T03:52:07Z</dcterms:modified>
</cp:coreProperties>
</file>