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010" r:id="rId2"/>
    <p:sldMasterId id="2147483997" r:id="rId3"/>
    <p:sldMasterId id="2147483971" r:id="rId4"/>
    <p:sldMasterId id="2147483985" r:id="rId5"/>
    <p:sldMasterId id="2147484037" r:id="rId6"/>
  </p:sldMasterIdLst>
  <p:notesMasterIdLst>
    <p:notesMasterId r:id="rId20"/>
  </p:notesMasterIdLst>
  <p:handoutMasterIdLst>
    <p:handoutMasterId r:id="rId21"/>
  </p:handoutMasterIdLst>
  <p:sldIdLst>
    <p:sldId id="4759" r:id="rId7"/>
    <p:sldId id="4934" r:id="rId8"/>
    <p:sldId id="4967" r:id="rId9"/>
    <p:sldId id="4968" r:id="rId10"/>
    <p:sldId id="4969" r:id="rId11"/>
    <p:sldId id="4976" r:id="rId12"/>
    <p:sldId id="4970" r:id="rId13"/>
    <p:sldId id="4971" r:id="rId14"/>
    <p:sldId id="4973" r:id="rId15"/>
    <p:sldId id="4975" r:id="rId16"/>
    <p:sldId id="4977" r:id="rId17"/>
    <p:sldId id="4979" r:id="rId18"/>
    <p:sldId id="4978" r:id="rId19"/>
  </p:sldIdLst>
  <p:sldSz cx="12192000" cy="6858000"/>
  <p:notesSz cx="6858000" cy="9947275"/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7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2060"/>
    <a:srgbClr val="000066"/>
    <a:srgbClr val="000099"/>
    <a:srgbClr val="CC0000"/>
    <a:srgbClr val="3333FF"/>
    <a:srgbClr val="F2EC7E"/>
    <a:srgbClr val="0000CC"/>
    <a:srgbClr val="006600"/>
    <a:srgbClr val="F2E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7869" autoAdjust="0"/>
  </p:normalViewPr>
  <p:slideViewPr>
    <p:cSldViewPr>
      <p:cViewPr varScale="1">
        <p:scale>
          <a:sx n="64" d="100"/>
          <a:sy n="64" d="100"/>
        </p:scale>
        <p:origin x="9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444"/>
    </p:cViewPr>
  </p:sorterViewPr>
  <p:notesViewPr>
    <p:cSldViewPr>
      <p:cViewPr varScale="1">
        <p:scale>
          <a:sx n="52" d="100"/>
          <a:sy n="52" d="100"/>
        </p:scale>
        <p:origin x="-2940" y="-96"/>
      </p:cViewPr>
      <p:guideLst>
        <p:guide orient="horz" pos="3137"/>
        <p:guide pos="2164"/>
        <p:guide orient="horz" pos="3133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Revenue</a:t>
            </a:r>
          </a:p>
        </c:rich>
      </c:tx>
      <c:layout>
        <c:manualLayout>
          <c:xMode val="edge"/>
          <c:yMode val="edge"/>
          <c:x val="0.42137563067791212"/>
          <c:y val="2.9780233960365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47301973085786"/>
          <c:y val="0.20726554286121415"/>
          <c:w val="0.87036190658843904"/>
          <c:h val="0.56266376277433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vop!$C$11</c:f>
              <c:strCache>
                <c:ptCount val="1"/>
                <c:pt idx="0">
                  <c:v>VOP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F5-4E90-AB8F-CF0A650C86F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2-7DF5-4E90-AB8F-CF0A650C86F3}"/>
              </c:ext>
            </c:extLst>
          </c:dPt>
          <c:dLbls>
            <c:dLbl>
              <c:idx val="0"/>
              <c:layout>
                <c:manualLayout>
                  <c:x val="1.3888823598542814E-2"/>
                  <c:y val="-0.28336918523482846"/>
                </c:manualLayout>
              </c:layout>
              <c:tx>
                <c:rich>
                  <a:bodyPr/>
                  <a:lstStyle/>
                  <a:p>
                    <a:fld id="{89E953A4-E6C1-40A8-8FAF-48FD5C7FEA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DF5-4E90-AB8F-CF0A650C86F3}"/>
                </c:ext>
              </c:extLst>
            </c:dLbl>
            <c:dLbl>
              <c:idx val="1"/>
              <c:layout>
                <c:manualLayout>
                  <c:x val="1.1181102362204725E-2"/>
                  <c:y val="-0.27336612774149505"/>
                </c:manualLayout>
              </c:layout>
              <c:tx>
                <c:rich>
                  <a:bodyPr/>
                  <a:lstStyle/>
                  <a:p>
                    <a:fld id="{0EE5834E-5D2D-4881-9C23-21FDD94FCC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DF5-4E90-AB8F-CF0A650C86F3}"/>
                </c:ext>
              </c:extLst>
            </c:dLbl>
            <c:dLbl>
              <c:idx val="2"/>
              <c:layout>
                <c:manualLayout>
                  <c:x val="2.0031603192458086E-2"/>
                  <c:y val="-0.26228457522987869"/>
                </c:manualLayout>
              </c:layout>
              <c:tx>
                <c:rich>
                  <a:bodyPr/>
                  <a:lstStyle/>
                  <a:p>
                    <a:fld id="{881DB440-CD85-4D74-A75A-3EB0D2A37F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DF5-4E90-AB8F-CF0A650C86F3}"/>
                </c:ext>
              </c:extLst>
            </c:dLbl>
            <c:dLbl>
              <c:idx val="3"/>
              <c:layout>
                <c:manualLayout>
                  <c:x val="1.1997785991036843E-2"/>
                  <c:y val="-0.28347672576562716"/>
                </c:manualLayout>
              </c:layout>
              <c:tx>
                <c:rich>
                  <a:bodyPr/>
                  <a:lstStyle/>
                  <a:p>
                    <a:fld id="{0820AC7F-9619-48B8-A056-FBDBCF8AF6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DF5-4E90-AB8F-CF0A650C86F3}"/>
                </c:ext>
              </c:extLst>
            </c:dLbl>
            <c:dLbl>
              <c:idx val="4"/>
              <c:layout>
                <c:manualLayout>
                  <c:x val="-1.0728939068498562E-3"/>
                  <c:y val="-0.30948821582136488"/>
                </c:manualLayout>
              </c:layout>
              <c:tx>
                <c:rich>
                  <a:bodyPr/>
                  <a:lstStyle/>
                  <a:p>
                    <a:fld id="{D855E21F-A8AC-4856-9F1E-C01D89B256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DF5-4E90-AB8F-CF0A650C86F3}"/>
                </c:ext>
              </c:extLst>
            </c:dLbl>
            <c:dLbl>
              <c:idx val="5"/>
              <c:layout>
                <c:manualLayout>
                  <c:x val="-7.275876229756997E-4"/>
                  <c:y val="-0.27121196710099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5-4E90-AB8F-CF0A650C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vop!$B$17:$B$21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vop!$C$17:$C$21</c:f>
              <c:numCache>
                <c:formatCode>_(* #,##0.00_);_(* \(#,##0.00\);_(* "-"??_);_(@_)</c:formatCode>
                <c:ptCount val="5"/>
                <c:pt idx="0">
                  <c:v>201.16973684210527</c:v>
                </c:pt>
                <c:pt idx="1">
                  <c:v>204.95526315789473</c:v>
                </c:pt>
                <c:pt idx="2">
                  <c:v>218.26315789473685</c:v>
                </c:pt>
                <c:pt idx="3">
                  <c:v>174.79210526315791</c:v>
                </c:pt>
                <c:pt idx="4">
                  <c:v>252.38947368421051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vop!$C$17:$C$21</c15:f>
                <c15:dlblRangeCache>
                  <c:ptCount val="5"/>
                  <c:pt idx="0">
                    <c:v> 201.17 </c:v>
                  </c:pt>
                  <c:pt idx="1">
                    <c:v> 204.96 </c:v>
                  </c:pt>
                  <c:pt idx="2">
                    <c:v> 218.26 </c:v>
                  </c:pt>
                  <c:pt idx="3">
                    <c:v> 174.79 </c:v>
                  </c:pt>
                  <c:pt idx="4">
                    <c:v> 252.39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DF5-4E90-AB8F-CF0A650C8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624784"/>
        <c:axId val="170623216"/>
        <c:axId val="0"/>
      </c:bar3DChart>
      <c:catAx>
        <c:axId val="17062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3216"/>
        <c:crosses val="autoZero"/>
        <c:auto val="1"/>
        <c:lblAlgn val="ctr"/>
        <c:lblOffset val="100"/>
        <c:noMultiLvlLbl val="0"/>
      </c:catAx>
      <c:valAx>
        <c:axId val="170623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₹&quot;\ #,##0" sourceLinked="0"/>
        <c:majorTickMark val="none"/>
        <c:minorTickMark val="none"/>
        <c:tickLblPos val="nextTo"/>
        <c:crossAx val="17062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Dividend</a:t>
            </a:r>
          </a:p>
        </c:rich>
      </c:tx>
      <c:layout>
        <c:manualLayout>
          <c:xMode val="edge"/>
          <c:yMode val="edge"/>
          <c:x val="0.41382119179615634"/>
          <c:y val="4.2982968595219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81893681200686"/>
          <c:y val="0.23758133566637779"/>
          <c:w val="0.82625749206722299"/>
          <c:h val="0.53120583260426646"/>
        </c:manualLayout>
      </c:layout>
      <c:lineChart>
        <c:grouping val="standard"/>
        <c:varyColors val="0"/>
        <c:ser>
          <c:idx val="0"/>
          <c:order val="0"/>
          <c:tx>
            <c:strRef>
              <c:f>Div!$C$11</c:f>
              <c:strCache>
                <c:ptCount val="1"/>
                <c:pt idx="0">
                  <c:v>Dividend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6.68</a:t>
                    </a:r>
                  </a:p>
                  <a:p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D8-4EA0-BB36-3D3BA9731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Div!$B$16:$B$20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Div!$C$16:$C$20</c:f>
              <c:numCache>
                <c:formatCode>_(* #,##0.00_);_(* \(#,##0.00\);_(* "-"??_);_(@_)</c:formatCode>
                <c:ptCount val="5"/>
                <c:pt idx="0">
                  <c:v>6.6842105263157894</c:v>
                </c:pt>
                <c:pt idx="1">
                  <c:v>10.475</c:v>
                </c:pt>
                <c:pt idx="2">
                  <c:v>10.755263157894737</c:v>
                </c:pt>
                <c:pt idx="3">
                  <c:v>7.5355263157894745</c:v>
                </c:pt>
                <c:pt idx="4">
                  <c:v>8.7407894736842096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D8-4EA0-BB36-3D3BA9731E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4587096"/>
        <c:axId val="174587880"/>
      </c:lineChart>
      <c:catAx>
        <c:axId val="174587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7880"/>
        <c:crosses val="autoZero"/>
        <c:auto val="1"/>
        <c:lblAlgn val="ctr"/>
        <c:lblOffset val="100"/>
        <c:noMultiLvlLbl val="0"/>
      </c:catAx>
      <c:valAx>
        <c:axId val="17458788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7096"/>
        <c:crosses val="autoZero"/>
        <c:crossBetween val="between"/>
        <c:majorUnit val="4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Dividend Per Share</a:t>
            </a:r>
          </a:p>
        </c:rich>
      </c:tx>
      <c:layout>
        <c:manualLayout>
          <c:xMode val="edge"/>
          <c:yMode val="edge"/>
          <c:x val="0.3232698511685157"/>
          <c:y val="5.4368116803851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81893681200686"/>
          <c:y val="0.23758133566637779"/>
          <c:w val="0.82625749206722299"/>
          <c:h val="0.53120583260426646"/>
        </c:manualLayout>
      </c:layout>
      <c:lineChart>
        <c:grouping val="stacked"/>
        <c:varyColors val="0"/>
        <c:ser>
          <c:idx val="0"/>
          <c:order val="0"/>
          <c:tx>
            <c:strRef>
              <c:f>Div!$C$11</c:f>
              <c:strCache>
                <c:ptCount val="1"/>
                <c:pt idx="0">
                  <c:v>Dividend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3411328290955152E-2"/>
                  <c:y val="-7.99821602795786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0.06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D8-4327-AA1F-34D101BB9D6C}"/>
                </c:ext>
              </c:extLst>
            </c:dLbl>
            <c:dLbl>
              <c:idx val="1"/>
              <c:layout>
                <c:manualLayout>
                  <c:x val="-6.257415880030516E-2"/>
                  <c:y val="-5.894667955588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D8-4327-AA1F-34D101BB9D6C}"/>
                </c:ext>
              </c:extLst>
            </c:dLbl>
            <c:dLbl>
              <c:idx val="2"/>
              <c:layout>
                <c:manualLayout>
                  <c:x val="-3.5871686646103206E-2"/>
                  <c:y val="-5.78377481910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D8-4327-AA1F-34D101BB9D6C}"/>
                </c:ext>
              </c:extLst>
            </c:dLbl>
            <c:dLbl>
              <c:idx val="3"/>
              <c:layout>
                <c:manualLayout>
                  <c:x val="-3.6150627207591157E-2"/>
                  <c:y val="-8.2373788460360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D8-4327-AA1F-34D101BB9D6C}"/>
                </c:ext>
              </c:extLst>
            </c:dLbl>
            <c:dLbl>
              <c:idx val="4"/>
              <c:layout>
                <c:manualLayout>
                  <c:x val="-3.3128539254015016E-2"/>
                  <c:y val="-7.100656961898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D8-4327-AA1F-34D101BB9D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Div!$B$16:$B$20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Div!$C$16:$C$20</c:f>
              <c:numCache>
                <c:formatCode>0.00</c:formatCode>
                <c:ptCount val="5"/>
                <c:pt idx="0">
                  <c:v>5.8580612436181602E-2</c:v>
                </c:pt>
                <c:pt idx="1">
                  <c:v>9.1891156762637802E-2</c:v>
                </c:pt>
                <c:pt idx="2">
                  <c:v>9.4188435681703736E-2</c:v>
                </c:pt>
                <c:pt idx="3">
                  <c:v>6.5472449193379426E-2</c:v>
                </c:pt>
                <c:pt idx="4">
                  <c:v>7.6304119296775372E-2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D8-4327-AA1F-34D101BB9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5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174583960"/>
        <c:axId val="174584352"/>
      </c:lineChart>
      <c:catAx>
        <c:axId val="174583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4352"/>
        <c:crosses val="autoZero"/>
        <c:auto val="1"/>
        <c:lblAlgn val="ctr"/>
        <c:lblOffset val="100"/>
        <c:noMultiLvlLbl val="0"/>
      </c:catAx>
      <c:valAx>
        <c:axId val="17458435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396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CAPEX</a:t>
            </a:r>
          </a:p>
        </c:rich>
      </c:tx>
      <c:layout>
        <c:manualLayout>
          <c:xMode val="edge"/>
          <c:yMode val="edge"/>
          <c:x val="0.43670817088141917"/>
          <c:y val="2.9780233960365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998302210058907E-2"/>
          <c:y val="0.1994056764306423"/>
          <c:w val="0.87036190658843904"/>
          <c:h val="0.5626637627743335"/>
        </c:manualLayout>
      </c:layout>
      <c:lineChart>
        <c:grouping val="standard"/>
        <c:varyColors val="0"/>
        <c:ser>
          <c:idx val="0"/>
          <c:order val="0"/>
          <c:tx>
            <c:strRef>
              <c:f>vop!$C$11</c:f>
              <c:strCache>
                <c:ptCount val="1"/>
                <c:pt idx="0">
                  <c:v>CAPEX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B3B-48A4-851E-1F8956376905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B3B-48A4-851E-1F8956376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vop!$B$17:$B$21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vop!$C$17:$C$21</c:f>
              <c:numCache>
                <c:formatCode>_(* #,##0.00_);_(* \(#,##0.00\);_(* "-"??_);_(@_)</c:formatCode>
                <c:ptCount val="5"/>
                <c:pt idx="0">
                  <c:v>7.3684210526315788</c:v>
                </c:pt>
                <c:pt idx="1">
                  <c:v>6.0526315789473681</c:v>
                </c:pt>
                <c:pt idx="2">
                  <c:v>6.8421052631578947</c:v>
                </c:pt>
                <c:pt idx="3">
                  <c:v>10.394736842105264</c:v>
                </c:pt>
                <c:pt idx="4">
                  <c:v>5.7894736842105265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3B-48A4-851E-1F89563769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4590624"/>
        <c:axId val="174585136"/>
      </c:lineChart>
      <c:catAx>
        <c:axId val="174590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5136"/>
        <c:crosses val="autoZero"/>
        <c:auto val="1"/>
        <c:lblAlgn val="ctr"/>
        <c:lblOffset val="100"/>
        <c:noMultiLvlLbl val="0"/>
      </c:catAx>
      <c:valAx>
        <c:axId val="17458513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062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EBITDA &amp; EBITDA Margin</a:t>
            </a:r>
          </a:p>
        </c:rich>
      </c:tx>
      <c:layout>
        <c:manualLayout>
          <c:xMode val="edge"/>
          <c:yMode val="edge"/>
          <c:x val="0.31483847268976334"/>
          <c:y val="3.904032743260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81893681200686"/>
          <c:y val="0.23758133566637779"/>
          <c:w val="0.82625749206722299"/>
          <c:h val="0.531205832604266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Div!$C$11</c:f>
              <c:strCache>
                <c:ptCount val="1"/>
                <c:pt idx="0">
                  <c:v>Dividend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5.2814825256910954E-3"/>
                  <c:y val="-0.217046568619842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21.63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78-40F7-BA77-9F8595E35553}"/>
                </c:ext>
              </c:extLst>
            </c:dLbl>
            <c:dLbl>
              <c:idx val="1"/>
              <c:layout>
                <c:manualLayout>
                  <c:x val="6.2888467640658243E-3"/>
                  <c:y val="-0.24884685186990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8-40F7-BA77-9F8595E35553}"/>
                </c:ext>
              </c:extLst>
            </c:dLbl>
            <c:dLbl>
              <c:idx val="2"/>
              <c:layout>
                <c:manualLayout>
                  <c:x val="8.4699585024557624E-3"/>
                  <c:y val="-0.2667129643714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8-40F7-BA77-9F8595E35553}"/>
                </c:ext>
              </c:extLst>
            </c:dLbl>
            <c:dLbl>
              <c:idx val="3"/>
              <c:layout>
                <c:manualLayout>
                  <c:x val="8.1343116172113376E-3"/>
                  <c:y val="-0.26601228989855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8-40F7-BA77-9F8595E35553}"/>
                </c:ext>
              </c:extLst>
            </c:dLbl>
            <c:dLbl>
              <c:idx val="4"/>
              <c:layout>
                <c:manualLayout>
                  <c:x val="9.0612798702007242E-3"/>
                  <c:y val="-0.30807076408597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8-40F7-BA77-9F8595E35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Div!$B$16:$B$20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Div!$C$16:$C$20</c:f>
              <c:numCache>
                <c:formatCode>_(* #,##0.00_);_(* \(#,##0.00\);_(* "-"??_);_(@_)</c:formatCode>
                <c:ptCount val="5"/>
                <c:pt idx="0">
                  <c:v>21.631099945394752</c:v>
                </c:pt>
                <c:pt idx="1">
                  <c:v>27.78396168657892</c:v>
                </c:pt>
                <c:pt idx="2">
                  <c:v>35.460526315789473</c:v>
                </c:pt>
                <c:pt idx="3">
                  <c:v>34.164473684210527</c:v>
                </c:pt>
                <c:pt idx="4">
                  <c:v>39.657894736842103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78-40F7-BA77-9F8595E35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626352"/>
        <c:axId val="170625176"/>
        <c:axId val="0"/>
      </c:bar3DChart>
      <c:catAx>
        <c:axId val="170626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25176"/>
        <c:crosses val="autoZero"/>
        <c:auto val="1"/>
        <c:lblAlgn val="ctr"/>
        <c:lblOffset val="100"/>
        <c:noMultiLvlLbl val="0"/>
      </c:catAx>
      <c:valAx>
        <c:axId val="170625176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170626352"/>
        <c:crossesAt val="5"/>
        <c:crossBetween val="between"/>
        <c:majorUnit val="1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PBT &amp; PBT Margin</a:t>
            </a:r>
          </a:p>
        </c:rich>
      </c:tx>
      <c:layout>
        <c:manualLayout>
          <c:xMode val="edge"/>
          <c:yMode val="edge"/>
          <c:x val="0.35737276845008326"/>
          <c:y val="3.6301324403415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76918556822771"/>
          <c:y val="0.17239615048119364"/>
          <c:w val="0.81630724331100413"/>
          <c:h val="0.557872499270924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pbt!$C$11</c:f>
              <c:strCache>
                <c:ptCount val="1"/>
                <c:pt idx="0">
                  <c:v>PBT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2AB-4A3B-9A92-A6ACF7A1AD26}"/>
              </c:ext>
            </c:extLst>
          </c:dPt>
          <c:dLbls>
            <c:dLbl>
              <c:idx val="0"/>
              <c:layout>
                <c:manualLayout>
                  <c:x val="2.1145714787597957E-3"/>
                  <c:y val="-0.1841845325978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AB-4A3B-9A92-A6ACF7A1AD26}"/>
                </c:ext>
              </c:extLst>
            </c:dLbl>
            <c:dLbl>
              <c:idx val="1"/>
              <c:layout>
                <c:manualLayout>
                  <c:x val="8.4582859150391827E-3"/>
                  <c:y val="-0.2162166252235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AB-4A3B-9A92-A6ACF7A1AD26}"/>
                </c:ext>
              </c:extLst>
            </c:dLbl>
            <c:dLbl>
              <c:idx val="2"/>
              <c:layout>
                <c:manualLayout>
                  <c:x val="1.0572857393798978E-2"/>
                  <c:y val="-0.25225272942749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AB-4A3B-9A92-A6ACF7A1AD26}"/>
                </c:ext>
              </c:extLst>
            </c:dLbl>
            <c:dLbl>
              <c:idx val="3"/>
              <c:layout>
                <c:manualLayout>
                  <c:x val="8.4582859150391827E-3"/>
                  <c:y val="-0.24824871784928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AB-4A3B-9A92-A6ACF7A1AD26}"/>
                </c:ext>
              </c:extLst>
            </c:dLbl>
            <c:dLbl>
              <c:idx val="4"/>
              <c:layout>
                <c:manualLayout>
                  <c:x val="4.2291429575195914E-3"/>
                  <c:y val="-0.28828883363142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AB-4A3B-9A92-A6ACF7A1A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pbt!$B$17:$B$21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pbt!$C$17:$C$21</c:f>
              <c:numCache>
                <c:formatCode>_(* #,##0.00_);_(* \(#,##0.00\);_(* "-"??_);_(@_)</c:formatCode>
                <c:ptCount val="5"/>
                <c:pt idx="0">
                  <c:v>16.809210526315791</c:v>
                </c:pt>
                <c:pt idx="1">
                  <c:v>23.547409054999967</c:v>
                </c:pt>
                <c:pt idx="2">
                  <c:v>29.456709680000035</c:v>
                </c:pt>
                <c:pt idx="3">
                  <c:v>27.252631578947366</c:v>
                </c:pt>
                <c:pt idx="4">
                  <c:v>33.847368421052636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AB-4A3B-9A92-A6ACF7A1A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625568"/>
        <c:axId val="115298024"/>
        <c:axId val="0"/>
      </c:bar3DChart>
      <c:catAx>
        <c:axId val="17062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98024"/>
        <c:crosses val="autoZero"/>
        <c:auto val="1"/>
        <c:lblAlgn val="ctr"/>
        <c:lblOffset val="100"/>
        <c:noMultiLvlLbl val="0"/>
      </c:catAx>
      <c:valAx>
        <c:axId val="115298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₹&quot;\ #,##0" sourceLinked="0"/>
        <c:majorTickMark val="none"/>
        <c:minorTickMark val="none"/>
        <c:tickLblPos val="nextTo"/>
        <c:crossAx val="1706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 &amp; PAT Margin</a:t>
            </a:r>
          </a:p>
        </c:rich>
      </c:tx>
      <c:layout>
        <c:manualLayout>
          <c:xMode val="edge"/>
          <c:yMode val="edge"/>
          <c:x val="0.36555286288812733"/>
          <c:y val="4.8750830343699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82510051412128"/>
          <c:y val="0.25475711258017858"/>
          <c:w val="0.82625749206722299"/>
          <c:h val="0.51046509186351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pat!$C$11</c:f>
              <c:strCache>
                <c:ptCount val="1"/>
                <c:pt idx="0">
                  <c:v>PAT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E3-4BCC-A4CD-0322B0CA5AC7}"/>
              </c:ext>
            </c:extLst>
          </c:dPt>
          <c:dLbls>
            <c:dLbl>
              <c:idx val="0"/>
              <c:layout>
                <c:manualLayout>
                  <c:x val="1.5379612993192283E-2"/>
                  <c:y val="-0.17342522605480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3-4BCC-A4CD-0322B0CA5AC7}"/>
                </c:ext>
              </c:extLst>
            </c:dLbl>
            <c:dLbl>
              <c:idx val="1"/>
              <c:layout>
                <c:manualLayout>
                  <c:x val="-4.6309030797344356E-3"/>
                  <c:y val="-0.20170188537212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3-4BCC-A4CD-0322B0CA5AC7}"/>
                </c:ext>
              </c:extLst>
            </c:dLbl>
            <c:dLbl>
              <c:idx val="2"/>
              <c:layout>
                <c:manualLayout>
                  <c:x val="1.3001812059196488E-2"/>
                  <c:y val="-0.2762668910231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E3-4BCC-A4CD-0322B0CA5AC7}"/>
                </c:ext>
              </c:extLst>
            </c:dLbl>
            <c:dLbl>
              <c:idx val="3"/>
              <c:layout>
                <c:manualLayout>
                  <c:x val="1.5285266846320466E-2"/>
                  <c:y val="-0.25153561595163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E3-4BCC-A4CD-0322B0CA5AC7}"/>
                </c:ext>
              </c:extLst>
            </c:dLbl>
            <c:dLbl>
              <c:idx val="4"/>
              <c:layout>
                <c:manualLayout>
                  <c:x val="1.5034968842589529E-2"/>
                  <c:y val="-0.27912352543436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E3-4BCC-A4CD-0322B0CA5AC7}"/>
                </c:ext>
              </c:extLst>
            </c:dLbl>
            <c:dLbl>
              <c:idx val="5"/>
              <c:layout>
                <c:manualLayout>
                  <c:x val="2.2388059701492533E-2"/>
                  <c:y val="-0.11845102505694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E3-4BCC-A4CD-0322B0CA5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pat!$B$17:$B$21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pat!$C$17:$C$21</c:f>
              <c:numCache>
                <c:formatCode>_(* #,##0.00_);_(* \(#,##0.00\);_(* "-"??_);_(@_)</c:formatCode>
                <c:ptCount val="5"/>
                <c:pt idx="0">
                  <c:v>12.157894736842104</c:v>
                </c:pt>
                <c:pt idx="1">
                  <c:v>14.465789473684211</c:v>
                </c:pt>
                <c:pt idx="2">
                  <c:v>21.510526315789473</c:v>
                </c:pt>
                <c:pt idx="3">
                  <c:v>20.193421052631578</c:v>
                </c:pt>
                <c:pt idx="4">
                  <c:v>24.938157894736843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E3-4BCC-A4CD-0322B0CA5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584744"/>
        <c:axId val="174587488"/>
        <c:axId val="0"/>
      </c:bar3DChart>
      <c:catAx>
        <c:axId val="174584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7488"/>
        <c:crosses val="autoZero"/>
        <c:auto val="1"/>
        <c:lblAlgn val="ctr"/>
        <c:lblOffset val="100"/>
        <c:noMultiLvlLbl val="0"/>
      </c:catAx>
      <c:valAx>
        <c:axId val="174587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7458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CAGR of Revenue from Operation</a:t>
            </a:r>
          </a:p>
        </c:rich>
      </c:tx>
      <c:layout>
        <c:manualLayout>
          <c:xMode val="edge"/>
          <c:yMode val="edge"/>
          <c:x val="0.2746213173014867"/>
          <c:y val="2.9780233960365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47301973085786"/>
          <c:y val="0.20726554286121415"/>
          <c:w val="0.87036190658843904"/>
          <c:h val="0.56266376277433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vop!$C$11</c:f>
              <c:strCache>
                <c:ptCount val="1"/>
                <c:pt idx="0">
                  <c:v>VOP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05-4E8E-A9F1-79D27CF06BB5}"/>
              </c:ext>
            </c:extLst>
          </c:dPt>
          <c:dLbls>
            <c:dLbl>
              <c:idx val="0"/>
              <c:layout>
                <c:manualLayout>
                  <c:x val="1.3888823598542814E-2"/>
                  <c:y val="-0.28336918523482846"/>
                </c:manualLayout>
              </c:layout>
              <c:tx>
                <c:rich>
                  <a:bodyPr/>
                  <a:lstStyle/>
                  <a:p>
                    <a:fld id="{928A9B90-FD26-4A6A-A6FD-BBCC93C365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705-4E8E-A9F1-79D27CF06BB5}"/>
                </c:ext>
              </c:extLst>
            </c:dLbl>
            <c:dLbl>
              <c:idx val="1"/>
              <c:layout>
                <c:manualLayout>
                  <c:x val="-1.0728939068498562E-3"/>
                  <c:y val="-0.30948821582136488"/>
                </c:manualLayout>
              </c:layout>
              <c:tx>
                <c:rich>
                  <a:bodyPr/>
                  <a:lstStyle/>
                  <a:p>
                    <a:fld id="{D0CFCD22-D0F6-4A08-BF08-D6CB945520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705-4E8E-A9F1-79D27CF06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vop!$B$17:$B$18</c:f>
              <c:strCache>
                <c:ptCount val="2"/>
                <c:pt idx="0">
                  <c:v>FY 18</c:v>
                </c:pt>
                <c:pt idx="1">
                  <c:v>FY 22 </c:v>
                </c:pt>
              </c:strCache>
            </c:strRef>
          </c:cat>
          <c:val>
            <c:numRef>
              <c:f>vop!$C$17:$C$18</c:f>
              <c:numCache>
                <c:formatCode>_(* #,##0.00_);_(* \(#,##0.00\);_(* "-"??_);_(@_)</c:formatCode>
                <c:ptCount val="2"/>
                <c:pt idx="0">
                  <c:v>177.58684210526317</c:v>
                </c:pt>
                <c:pt idx="1">
                  <c:v>231.25131578947367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vop!$C$17:$C$18</c15:f>
                <c15:dlblRangeCache>
                  <c:ptCount val="2"/>
                  <c:pt idx="0">
                    <c:v> 177.59 </c:v>
                  </c:pt>
                  <c:pt idx="1">
                    <c:v> 231.25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C705-4E8E-A9F1-79D27CF06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588664"/>
        <c:axId val="174589448"/>
        <c:axId val="0"/>
      </c:bar3DChart>
      <c:catAx>
        <c:axId val="17458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9448"/>
        <c:crosses val="autoZero"/>
        <c:auto val="1"/>
        <c:lblAlgn val="ctr"/>
        <c:lblOffset val="100"/>
        <c:noMultiLvlLbl val="0"/>
      </c:catAx>
      <c:valAx>
        <c:axId val="174589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₹&quot;\ #,##0" sourceLinked="0"/>
        <c:majorTickMark val="none"/>
        <c:minorTickMark val="none"/>
        <c:tickLblPos val="nextTo"/>
        <c:crossAx val="17458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CAGR on PBT</a:t>
            </a:r>
          </a:p>
        </c:rich>
      </c:tx>
      <c:layout>
        <c:manualLayout>
          <c:xMode val="edge"/>
          <c:yMode val="edge"/>
          <c:x val="0.48111462892184326"/>
          <c:y val="4.3964047128792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76918556822771"/>
          <c:y val="0.17239615048119364"/>
          <c:w val="0.81630724331100413"/>
          <c:h val="0.557872499270924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pbt!$C$11</c:f>
              <c:strCache>
                <c:ptCount val="1"/>
                <c:pt idx="0">
                  <c:v>PBT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F9-44F0-85D9-5A0E7E139663}"/>
              </c:ext>
            </c:extLst>
          </c:dPt>
          <c:dLbls>
            <c:dLbl>
              <c:idx val="0"/>
              <c:layout>
                <c:manualLayout>
                  <c:x val="2.1145714787597957E-3"/>
                  <c:y val="-0.1841845325978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F9-44F0-85D9-5A0E7E139663}"/>
                </c:ext>
              </c:extLst>
            </c:dLbl>
            <c:dLbl>
              <c:idx val="1"/>
              <c:layout>
                <c:manualLayout>
                  <c:x val="4.2291429575195914E-3"/>
                  <c:y val="-0.28828883363142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9-44F0-85D9-5A0E7E139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pbt!$B$17:$B$18</c:f>
              <c:strCache>
                <c:ptCount val="2"/>
                <c:pt idx="0">
                  <c:v>FY 18</c:v>
                </c:pt>
                <c:pt idx="1">
                  <c:v>FY 22 </c:v>
                </c:pt>
              </c:strCache>
            </c:strRef>
          </c:cat>
          <c:val>
            <c:numRef>
              <c:f>pbt!$C$17:$C$18</c:f>
              <c:numCache>
                <c:formatCode>_(* #,##0.00_);_(* \(#,##0.00\);_(* "-"??_);_(@_)</c:formatCode>
                <c:ptCount val="2"/>
                <c:pt idx="0">
                  <c:v>16.809210526315791</c:v>
                </c:pt>
                <c:pt idx="1">
                  <c:v>33.847368421052636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F9-44F0-85D9-5A0E7E139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83688"/>
        <c:axId val="169782512"/>
        <c:axId val="0"/>
      </c:bar3DChart>
      <c:catAx>
        <c:axId val="169783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82512"/>
        <c:crosses val="autoZero"/>
        <c:auto val="1"/>
        <c:lblAlgn val="ctr"/>
        <c:lblOffset val="100"/>
        <c:noMultiLvlLbl val="0"/>
      </c:catAx>
      <c:valAx>
        <c:axId val="169782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₹&quot;\ #,##0" sourceLinked="0"/>
        <c:majorTickMark val="none"/>
        <c:minorTickMark val="none"/>
        <c:tickLblPos val="nextTo"/>
        <c:crossAx val="16978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Return on Investment</a:t>
            </a:r>
          </a:p>
        </c:rich>
      </c:tx>
      <c:layout>
        <c:manualLayout>
          <c:xMode val="edge"/>
          <c:yMode val="edge"/>
          <c:x val="0.35258982425937313"/>
          <c:y val="5.0573067400973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81893681200686"/>
          <c:y val="0.23758133566637779"/>
          <c:w val="0.82625749206722299"/>
          <c:h val="0.531205832604266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Div!$C$11</c:f>
              <c:strCache>
                <c:ptCount val="1"/>
                <c:pt idx="0">
                  <c:v>Dividend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1.3888627727504215E-2"/>
                  <c:y val="-0.205218680730795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30C-45E8-92CC-2DBEEAEF2B58}"/>
                </c:ext>
              </c:extLst>
            </c:dLbl>
            <c:dLbl>
              <c:idx val="1"/>
              <c:layout>
                <c:manualLayout>
                  <c:x val="2.1351473976532472E-2"/>
                  <c:y val="-0.244904100296880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0C-45E8-92CC-2DBEEAEF2B58}"/>
                </c:ext>
              </c:extLst>
            </c:dLbl>
            <c:dLbl>
              <c:idx val="2"/>
              <c:layout>
                <c:manualLayout>
                  <c:x val="1.4925406876719576E-2"/>
                  <c:y val="-0.26277041594637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0C-45E8-92CC-2DBEEAEF2B58}"/>
                </c:ext>
              </c:extLst>
            </c:dLbl>
            <c:dLbl>
              <c:idx val="3"/>
              <c:layout>
                <c:manualLayout>
                  <c:x val="1.2437897031630712E-2"/>
                  <c:y val="-0.22658566576970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0C-45E8-92CC-2DBEEAEF2B58}"/>
                </c:ext>
              </c:extLst>
            </c:dLbl>
            <c:dLbl>
              <c:idx val="4"/>
              <c:layout>
                <c:manualLayout>
                  <c:x val="1.766855426880776E-2"/>
                  <c:y val="-0.2607590397628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0C-45E8-92CC-2DBEEAEF2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Div!$B$16:$B$20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Div!$C$16:$C$20</c:f>
              <c:numCache>
                <c:formatCode>0%</c:formatCode>
                <c:ptCount val="5"/>
                <c:pt idx="0">
                  <c:v>9.01E-2</c:v>
                </c:pt>
                <c:pt idx="1">
                  <c:v>0.10589999999999999</c:v>
                </c:pt>
                <c:pt idx="2">
                  <c:v>0.15670000000000001</c:v>
                </c:pt>
                <c:pt idx="3">
                  <c:v>0.1348</c:v>
                </c:pt>
                <c:pt idx="4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0C-45E8-92CC-2DBEEAEF2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82904"/>
        <c:axId val="169781728"/>
        <c:axId val="0"/>
      </c:bar3DChart>
      <c:catAx>
        <c:axId val="169782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81728"/>
        <c:crosses val="autoZero"/>
        <c:auto val="1"/>
        <c:lblAlgn val="ctr"/>
        <c:lblOffset val="100"/>
        <c:noMultiLvlLbl val="0"/>
      </c:catAx>
      <c:valAx>
        <c:axId val="169781728"/>
        <c:scaling>
          <c:orientation val="minMax"/>
          <c:max val="0.2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978290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Worth</a:t>
            </a:r>
          </a:p>
        </c:rich>
      </c:tx>
      <c:layout>
        <c:manualLayout>
          <c:xMode val="edge"/>
          <c:yMode val="edge"/>
          <c:x val="0.47832099294926944"/>
          <c:y val="6.0069647862971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82510051412128"/>
          <c:y val="0.25475711258017858"/>
          <c:w val="0.82625749206722299"/>
          <c:h val="0.51046509186351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pat!$C$11</c:f>
              <c:strCache>
                <c:ptCount val="1"/>
                <c:pt idx="0">
                  <c:v>PAT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70-4E87-B79E-C53A4417FD94}"/>
              </c:ext>
            </c:extLst>
          </c:dPt>
          <c:dLbls>
            <c:dLbl>
              <c:idx val="0"/>
              <c:layout>
                <c:manualLayout>
                  <c:x val="1.5379589320283436E-2"/>
                  <c:y val="-7.155572244952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70-4E87-B79E-C53A4417FD94}"/>
                </c:ext>
              </c:extLst>
            </c:dLbl>
            <c:dLbl>
              <c:idx val="1"/>
              <c:layout>
                <c:manualLayout>
                  <c:x val="1.4518456964742996E-2"/>
                  <c:y val="-5.833023377962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0-4E87-B79E-C53A4417FD94}"/>
                </c:ext>
              </c:extLst>
            </c:dLbl>
            <c:dLbl>
              <c:idx val="2"/>
              <c:layout>
                <c:manualLayout>
                  <c:x val="6.618656583264714E-3"/>
                  <c:y val="-5.366337539615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70-4E87-B79E-C53A4417FD94}"/>
                </c:ext>
              </c:extLst>
            </c:dLbl>
            <c:dLbl>
              <c:idx val="3"/>
              <c:layout>
                <c:manualLayout>
                  <c:x val="6.7744645775551044E-3"/>
                  <c:y val="-4.02510222585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0-4E87-B79E-C53A4417FD94}"/>
                </c:ext>
              </c:extLst>
            </c:dLbl>
            <c:dLbl>
              <c:idx val="4"/>
              <c:layout>
                <c:manualLayout>
                  <c:x val="1.0779567708206809E-2"/>
                  <c:y val="-3.5901447263816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70-4E87-B79E-C53A4417FD94}"/>
                </c:ext>
              </c:extLst>
            </c:dLbl>
            <c:dLbl>
              <c:idx val="5"/>
              <c:layout>
                <c:manualLayout>
                  <c:x val="2.2388059701492533E-2"/>
                  <c:y val="-0.11845102505694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70-4E87-B79E-C53A4417F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pat!$B$17:$B$21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pat!$C$17:$C$21</c:f>
              <c:numCache>
                <c:formatCode>_(* #,##0.00_);_(* \(#,##0.00\);_(* "-"??_);_(@_)</c:formatCode>
                <c:ptCount val="5"/>
                <c:pt idx="0">
                  <c:v>134.41228415592107</c:v>
                </c:pt>
                <c:pt idx="1">
                  <c:v>136.61910642342102</c:v>
                </c:pt>
                <c:pt idx="2">
                  <c:v>136.87236842105261</c:v>
                </c:pt>
                <c:pt idx="3">
                  <c:v>149.61973684210525</c:v>
                </c:pt>
                <c:pt idx="4">
                  <c:v>165.51184210526313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70-4E87-B79E-C53A4417F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84080"/>
        <c:axId val="169780944"/>
        <c:axId val="0"/>
      </c:bar3DChart>
      <c:catAx>
        <c:axId val="16978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80944"/>
        <c:crosses val="autoZero"/>
        <c:auto val="1"/>
        <c:lblAlgn val="ctr"/>
        <c:lblOffset val="100"/>
        <c:noMultiLvlLbl val="0"/>
      </c:catAx>
      <c:valAx>
        <c:axId val="16978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6978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EPS</a:t>
            </a:r>
          </a:p>
        </c:rich>
      </c:tx>
      <c:layout>
        <c:manualLayout>
          <c:xMode val="edge"/>
          <c:yMode val="edge"/>
          <c:x val="0.47054177152804427"/>
          <c:y val="3.99600355505783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82139779834814"/>
          <c:y val="0.21243614468543129"/>
          <c:w val="0.81630724331100413"/>
          <c:h val="0.55787249927092442"/>
        </c:manualLayout>
      </c:layout>
      <c:lineChart>
        <c:grouping val="standard"/>
        <c:varyColors val="1"/>
        <c:ser>
          <c:idx val="0"/>
          <c:order val="0"/>
          <c:tx>
            <c:strRef>
              <c:f>pbt!$C$11</c:f>
              <c:strCache>
                <c:ptCount val="1"/>
                <c:pt idx="0">
                  <c:v>PBT</c:v>
                </c:pt>
              </c:strCache>
            </c:strRef>
          </c:tx>
          <c:marker>
            <c:symbol val="circle"/>
            <c:size val="5"/>
          </c:marker>
          <c:dPt>
            <c:idx val="0"/>
            <c:marker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A1-4052-8E80-54495BF4EA46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A1-4052-8E80-54495BF4EA46}"/>
              </c:ext>
            </c:extLst>
          </c:dPt>
          <c:dPt>
            <c:idx val="2"/>
            <c:marker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A1-4052-8E80-54495BF4EA46}"/>
              </c:ext>
            </c:extLst>
          </c:dPt>
          <c:dPt>
            <c:idx val="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A1-4052-8E80-54495BF4EA46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A1-4052-8E80-54495BF4EA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pbt!$B$17:$B$21</c:f>
              <c:strCache>
                <c:ptCount val="5"/>
                <c:pt idx="0">
                  <c:v>FY 18</c:v>
                </c:pt>
                <c:pt idx="1">
                  <c:v>FY 19</c:v>
                </c:pt>
                <c:pt idx="2">
                  <c:v>FY 20 </c:v>
                </c:pt>
                <c:pt idx="3">
                  <c:v>FY 21</c:v>
                </c:pt>
                <c:pt idx="4">
                  <c:v>FY 22 </c:v>
                </c:pt>
              </c:strCache>
            </c:strRef>
          </c:cat>
          <c:val>
            <c:numRef>
              <c:f>pbt!$C$17:$C$21</c:f>
              <c:numCache>
                <c:formatCode>_(* #,##0.00_);_(* \(#,##0.00\);_(* "-"??_);_(@_)</c:formatCode>
                <c:ptCount val="5"/>
                <c:pt idx="0">
                  <c:v>0.10526315789473684</c:v>
                </c:pt>
                <c:pt idx="1">
                  <c:v>0.13157894736842105</c:v>
                </c:pt>
                <c:pt idx="2">
                  <c:v>0.18421052631578946</c:v>
                </c:pt>
                <c:pt idx="3">
                  <c:v>0.17105263157894737</c:v>
                </c:pt>
                <c:pt idx="4">
                  <c:v>0.22368421052631579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0A1-4052-8E80-54495BF4EA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591016"/>
        <c:axId val="174586704"/>
      </c:lineChart>
      <c:catAx>
        <c:axId val="174591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86704"/>
        <c:crosses val="autoZero"/>
        <c:auto val="1"/>
        <c:lblAlgn val="ctr"/>
        <c:lblOffset val="100"/>
        <c:noMultiLvlLbl val="0"/>
      </c:catAx>
      <c:valAx>
        <c:axId val="174586704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1016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0.04861</cdr:x>
      <cdr:y>0.27145</cdr:y>
    </cdr:from>
    <cdr:to>
      <cdr:x>0.16667</cdr:x>
      <cdr:y>0.38003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44016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0.38889</cdr:x>
      <cdr:y>0.8912</cdr:y>
    </cdr:from>
    <cdr:to>
      <cdr:x>0.58333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16224" y="2438593"/>
          <a:ext cx="1008112" cy="29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0.12064</cdr:x>
      <cdr:y>0.03216</cdr:y>
    </cdr:from>
    <cdr:to>
      <cdr:x>0.31331</cdr:x>
      <cdr:y>0.14645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99468" y="103930"/>
          <a:ext cx="1117125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USD (Mn.)</a:t>
          </a:r>
          <a:endParaRPr lang="en-IN" sz="1600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0.1109</cdr:x>
      <cdr:y>0.06232</cdr:y>
    </cdr:from>
    <cdr:to>
      <cdr:x>0.30518</cdr:x>
      <cdr:y>0.1681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1569" y="199464"/>
          <a:ext cx="1141341" cy="3385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dirty="0">
              <a:solidFill>
                <a:schemeClr val="bg1">
                  <a:lumMod val="95000"/>
                </a:schemeClr>
              </a:solidFill>
            </a:rPr>
            <a:t>USD (Mn.)</a:t>
          </a:r>
          <a:endParaRPr lang="en-IN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0.01877</cdr:x>
      <cdr:y>0.03226</cdr:y>
    </cdr:from>
    <cdr:to>
      <cdr:x>0.26127</cdr:x>
      <cdr:y>0.14262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07950" y="107950"/>
          <a:ext cx="13944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>
                  <a:lumMod val="95000"/>
                </a:schemeClr>
              </a:solidFill>
            </a:rPr>
            <a:t>USD</a:t>
          </a:r>
          <a:endParaRPr lang="en-IN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0.04861</cdr:x>
      <cdr:y>0.27145</cdr:y>
    </cdr:from>
    <cdr:to>
      <cdr:x>0.16667</cdr:x>
      <cdr:y>0.38003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44016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0.38889</cdr:x>
      <cdr:y>0.8912</cdr:y>
    </cdr:from>
    <cdr:to>
      <cdr:x>0.58333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16224" y="2438593"/>
          <a:ext cx="1008112" cy="29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0.04329</cdr:x>
      <cdr:y>0.07192</cdr:y>
    </cdr:from>
    <cdr:to>
      <cdr:x>0.24309</cdr:x>
      <cdr:y>0.17669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0989" y="232413"/>
          <a:ext cx="1158499" cy="3385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dirty="0">
              <a:solidFill>
                <a:schemeClr val="bg1">
                  <a:lumMod val="95000"/>
                </a:schemeClr>
              </a:solidFill>
            </a:rPr>
            <a:t>USD (Mn.)</a:t>
          </a:r>
          <a:endParaRPr lang="en-IN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0.03357</cdr:x>
      <cdr:y>0.05427</cdr:y>
    </cdr:from>
    <cdr:to>
      <cdr:x>0.22784</cdr:x>
      <cdr:y>0.15937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31" y="174814"/>
          <a:ext cx="114658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USD (Mn.)</a:t>
          </a:r>
          <a:endParaRPr lang="en-IN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0.22287</cdr:x>
      <cdr:y>0.54397</cdr:y>
    </cdr:from>
    <cdr:to>
      <cdr:x>0.31197</cdr:x>
      <cdr:y>0.63952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15384" y="1752230"/>
          <a:ext cx="5258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0.36248</cdr:x>
      <cdr:y>0.53429</cdr:y>
    </cdr:from>
    <cdr:to>
      <cdr:x>0.45352</cdr:x>
      <cdr:y>0.62984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39383" y="1721057"/>
          <a:ext cx="53731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14%</a:t>
          </a:r>
        </a:p>
      </cdr:txBody>
    </cdr:sp>
  </cdr:relSizeAnchor>
  <cdr:relSizeAnchor xmlns:cdr="http://schemas.openxmlformats.org/drawingml/2006/chartDrawing">
    <cdr:from>
      <cdr:x>0.50739</cdr:x>
      <cdr:y>0.52752</cdr:y>
    </cdr:from>
    <cdr:to>
      <cdr:x>0.59933</cdr:x>
      <cdr:y>0.62306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94659" y="1699236"/>
          <a:ext cx="542613" cy="3077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15%</a:t>
          </a:r>
        </a:p>
      </cdr:txBody>
    </cdr:sp>
  </cdr:relSizeAnchor>
  <cdr:relSizeAnchor xmlns:cdr="http://schemas.openxmlformats.org/drawingml/2006/chartDrawing">
    <cdr:from>
      <cdr:x>0.64155</cdr:x>
      <cdr:y>0.51978</cdr:y>
    </cdr:from>
    <cdr:to>
      <cdr:x>0.73155</cdr:x>
      <cdr:y>0.61533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86446" y="1674298"/>
          <a:ext cx="5311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18%</a:t>
          </a:r>
        </a:p>
      </cdr:txBody>
    </cdr:sp>
  </cdr:relSizeAnchor>
  <cdr:relSizeAnchor xmlns:cdr="http://schemas.openxmlformats.org/drawingml/2006/chartDrawing">
    <cdr:from>
      <cdr:x>0.78644</cdr:x>
      <cdr:y>0.53107</cdr:y>
    </cdr:from>
    <cdr:to>
      <cdr:x>0.87838</cdr:x>
      <cdr:y>0.62662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641618" y="1710666"/>
          <a:ext cx="54261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0.03041</cdr:x>
      <cdr:y>0.05071</cdr:y>
    </cdr:from>
    <cdr:to>
      <cdr:x>0.21642</cdr:x>
      <cdr:y>0.15285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901" y="168088"/>
          <a:ext cx="108817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USD (Mn.)</a:t>
          </a:r>
          <a:endParaRPr lang="en-IN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0.23708</cdr:x>
      <cdr:y>0.54081</cdr:y>
    </cdr:from>
    <cdr:to>
      <cdr:x>0.32698</cdr:x>
      <cdr:y>0.63367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386966" y="1792639"/>
          <a:ext cx="5258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8%</a:t>
          </a:r>
        </a:p>
      </cdr:txBody>
    </cdr:sp>
  </cdr:relSizeAnchor>
  <cdr:relSizeAnchor xmlns:cdr="http://schemas.openxmlformats.org/drawingml/2006/chartDrawing">
    <cdr:from>
      <cdr:x>0.64683</cdr:x>
      <cdr:y>0.52511</cdr:y>
    </cdr:from>
    <cdr:to>
      <cdr:x>0.73673</cdr:x>
      <cdr:y>0.61796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784032" y="1740569"/>
          <a:ext cx="5258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15%</a:t>
          </a:r>
        </a:p>
      </cdr:txBody>
    </cdr:sp>
  </cdr:relSizeAnchor>
  <cdr:relSizeAnchor xmlns:cdr="http://schemas.openxmlformats.org/drawingml/2006/chartDrawing">
    <cdr:from>
      <cdr:x>0.50616</cdr:x>
      <cdr:y>0.53482</cdr:y>
    </cdr:from>
    <cdr:to>
      <cdr:x>0.59605</cdr:x>
      <cdr:y>0.62768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961074" y="1772781"/>
          <a:ext cx="5258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14%</a:t>
          </a:r>
        </a:p>
      </cdr:txBody>
    </cdr:sp>
  </cdr:relSizeAnchor>
  <cdr:relSizeAnchor xmlns:cdr="http://schemas.openxmlformats.org/drawingml/2006/chartDrawing">
    <cdr:from>
      <cdr:x>0.37294</cdr:x>
      <cdr:y>0.53075</cdr:y>
    </cdr:from>
    <cdr:to>
      <cdr:x>0.46284</cdr:x>
      <cdr:y>0.6236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181754" y="1759273"/>
          <a:ext cx="5258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0.78396</cdr:x>
      <cdr:y>0.51664</cdr:y>
    </cdr:from>
    <cdr:to>
      <cdr:x>0.87385</cdr:x>
      <cdr:y>0.60949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586211" y="1712514"/>
          <a:ext cx="5258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0.75926</cdr:x>
      <cdr:y>0.83737</cdr:y>
    </cdr:from>
    <cdr:to>
      <cdr:x>0.88504</cdr:x>
      <cdr:y>1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6143668" y="4357718"/>
          <a:ext cx="1017758" cy="84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0.22753</cdr:x>
      <cdr:y>0.56659</cdr:y>
    </cdr:from>
    <cdr:to>
      <cdr:x>0.29739</cdr:x>
      <cdr:y>0.65802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358103" y="1907170"/>
          <a:ext cx="416986" cy="3077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6%</a:t>
          </a:r>
        </a:p>
      </cdr:txBody>
    </cdr:sp>
  </cdr:relSizeAnchor>
  <cdr:relSizeAnchor xmlns:cdr="http://schemas.openxmlformats.org/drawingml/2006/chartDrawing">
    <cdr:from>
      <cdr:x>0.49281</cdr:x>
      <cdr:y>0.54865</cdr:y>
    </cdr:from>
    <cdr:to>
      <cdr:x>0.58376</cdr:x>
      <cdr:y>0.64008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41555" y="1846787"/>
          <a:ext cx="542871" cy="3077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0.63574</cdr:x>
      <cdr:y>0.53753</cdr:y>
    </cdr:from>
    <cdr:to>
      <cdr:x>0.72669</cdr:x>
      <cdr:y>0.62896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794658" y="1809381"/>
          <a:ext cx="542870" cy="3077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12%</a:t>
          </a:r>
        </a:p>
      </cdr:txBody>
    </cdr:sp>
  </cdr:relSizeAnchor>
  <cdr:relSizeAnchor xmlns:cdr="http://schemas.openxmlformats.org/drawingml/2006/chartDrawing">
    <cdr:from>
      <cdr:x>0.77867</cdr:x>
      <cdr:y>0.53691</cdr:y>
    </cdr:from>
    <cdr:to>
      <cdr:x>0.86787</cdr:x>
      <cdr:y>0.62835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647766" y="1807281"/>
          <a:ext cx="532424" cy="3077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0.36539</cdr:x>
      <cdr:y>0.55265</cdr:y>
    </cdr:from>
    <cdr:to>
      <cdr:x>0.43526</cdr:x>
      <cdr:y>0.64409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180942" y="1860272"/>
          <a:ext cx="417046" cy="3077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tx1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0.04278</cdr:x>
      <cdr:y>0.04778</cdr:y>
    </cdr:from>
    <cdr:to>
      <cdr:x>0.22995</cdr:x>
      <cdr:y>0.14836</cdr:y>
    </cdr:to>
    <cdr:sp macro="" textlink="">
      <cdr:nvSpPr>
        <cdr:cNvPr id="13" name="TextBox 2"/>
        <cdr:cNvSpPr txBox="1"/>
      </cdr:nvSpPr>
      <cdr:spPr>
        <a:xfrm xmlns:a="http://schemas.openxmlformats.org/drawingml/2006/main">
          <a:off x="255373" y="160832"/>
          <a:ext cx="11171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USD (Mn.)</a:t>
          </a:r>
          <a:endParaRPr lang="en-IN" sz="1600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0.04861</cdr:x>
      <cdr:y>0.27145</cdr:y>
    </cdr:from>
    <cdr:to>
      <cdr:x>0.16667</cdr:x>
      <cdr:y>0.38003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440160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0.38889</cdr:x>
      <cdr:y>0.8912</cdr:y>
    </cdr:from>
    <cdr:to>
      <cdr:x>0.58333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016224" y="2438593"/>
          <a:ext cx="1008112" cy="29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0.11238</cdr:x>
      <cdr:y>0.05573</cdr:y>
    </cdr:from>
    <cdr:to>
      <cdr:x>0.30505</cdr:x>
      <cdr:y>0.17002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51568" y="180096"/>
          <a:ext cx="1117125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USD (Mn.)</a:t>
          </a:r>
          <a:endParaRPr lang="en-IN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0.44875</cdr:x>
      <cdr:y>0.26785</cdr:y>
    </cdr:from>
    <cdr:to>
      <cdr:x>0.63835</cdr:x>
      <cdr:y>0.37396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ACBA7D2-9677-493F-B397-FCC9238CC214}"/>
            </a:ext>
          </a:extLst>
        </cdr:cNvPr>
        <cdr:cNvCxnSpPr/>
      </cdr:nvCxnSpPr>
      <cdr:spPr>
        <a:xfrm xmlns:a="http://schemas.openxmlformats.org/drawingml/2006/main" flipV="1">
          <a:off x="2601881" y="865563"/>
          <a:ext cx="1099358" cy="342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0.46071</cdr:x>
      <cdr:y>0.22032</cdr:y>
    </cdr:from>
    <cdr:to>
      <cdr:x>0.59928</cdr:x>
      <cdr:y>0.31556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671276" y="711985"/>
          <a:ext cx="80344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bg1">
                  <a:lumMod val="95000"/>
                </a:schemeClr>
              </a:solidFill>
            </a:rPr>
            <a:t>5.42 %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0.03041</cdr:x>
      <cdr:y>0.05071</cdr:y>
    </cdr:from>
    <cdr:to>
      <cdr:x>0.21642</cdr:x>
      <cdr:y>0.15744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638" y="160832"/>
          <a:ext cx="11171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dirty="0">
              <a:solidFill>
                <a:schemeClr val="bg1">
                  <a:lumMod val="95000"/>
                </a:schemeClr>
              </a:solidFill>
            </a:rPr>
            <a:t>USD (Mn.)</a:t>
          </a:r>
          <a:endParaRPr lang="en-IN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0.46367</cdr:x>
      <cdr:y>0.25553</cdr:y>
    </cdr:from>
    <cdr:to>
      <cdr:x>0.64014</cdr:x>
      <cdr:y>0.4095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E624C29-8F4F-4A0B-8AFE-0C7F1C31D053}"/>
            </a:ext>
          </a:extLst>
        </cdr:cNvPr>
        <cdr:cNvCxnSpPr/>
      </cdr:nvCxnSpPr>
      <cdr:spPr>
        <a:xfrm xmlns:a="http://schemas.openxmlformats.org/drawingml/2006/main" flipV="1">
          <a:off x="2784764" y="810491"/>
          <a:ext cx="1059872" cy="4883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0.45323</cdr:x>
      <cdr:y>0.24049</cdr:y>
    </cdr:from>
    <cdr:to>
      <cdr:x>0.587</cdr:x>
      <cdr:y>0.33752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22076" y="762785"/>
          <a:ext cx="80344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400" b="1" dirty="0">
              <a:solidFill>
                <a:schemeClr val="bg1">
                  <a:lumMod val="95000"/>
                </a:schemeClr>
              </a:solidFill>
            </a:rPr>
            <a:t>15 %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0.03357</cdr:x>
      <cdr:y>0.05427</cdr:y>
    </cdr:from>
    <cdr:to>
      <cdr:x>0.22784</cdr:x>
      <cdr:y>0.15544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957" y="181613"/>
          <a:ext cx="11282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dirty="0">
              <a:solidFill>
                <a:schemeClr val="bg1">
                  <a:lumMod val="95000"/>
                </a:schemeClr>
              </a:solidFill>
            </a:rPr>
            <a:t>%</a:t>
          </a:r>
          <a:endParaRPr lang="en-IN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0.75926</cdr:x>
      <cdr:y>0.83737</cdr:y>
    </cdr:from>
    <cdr:to>
      <cdr:x>0.88504</cdr:x>
      <cdr:y>1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6143668" y="4357718"/>
          <a:ext cx="1017758" cy="84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0.04117</cdr:x>
      <cdr:y>0.06905</cdr:y>
    </cdr:from>
    <cdr:to>
      <cdr:x>0.23019</cdr:x>
      <cdr:y>0.16963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5757" y="232413"/>
          <a:ext cx="1128219" cy="3385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n-US" sz="1600" dirty="0">
              <a:solidFill>
                <a:schemeClr val="bg1">
                  <a:lumMod val="95000"/>
                </a:schemeClr>
              </a:solidFill>
            </a:rPr>
            <a:t>USD (Mn.)</a:t>
          </a:r>
          <a:endParaRPr lang="en-IN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0.03891</cdr:x>
      <cdr:y>0.04124</cdr:y>
    </cdr:from>
    <cdr:to>
      <cdr:x>0.27109</cdr:x>
      <cdr:y>0.15768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33680" y="130810"/>
          <a:ext cx="13944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1">
                  <a:lumMod val="95000"/>
                </a:schemeClr>
              </a:solidFill>
            </a:rPr>
            <a:t>USD</a:t>
          </a:r>
          <a:endParaRPr lang="en-IN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1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9" y="11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/>
          <a:lstStyle>
            <a:lvl1pPr algn="r">
              <a:defRPr sz="1200"/>
            </a:lvl1pPr>
          </a:lstStyle>
          <a:p>
            <a:fld id="{2F9A04A9-29F3-40EB-93AF-545E514E52EB}" type="datetimeFigureOut">
              <a:rPr lang="en-US" smtClean="0"/>
              <a:pPr/>
              <a:t>9/7/2022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8198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9" y="9448198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 anchor="b"/>
          <a:lstStyle>
            <a:lvl1pPr algn="r">
              <a:defRPr sz="1200"/>
            </a:lvl1pPr>
          </a:lstStyle>
          <a:p>
            <a:fld id="{8499A795-9297-4A16-AA25-0A51EAC0B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6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1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9" y="11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/>
          <a:lstStyle>
            <a:lvl1pPr algn="r">
              <a:defRPr sz="1200"/>
            </a:lvl1pPr>
          </a:lstStyle>
          <a:p>
            <a:fld id="{FDA060D9-D4DF-4880-8346-92D771FBAB58}" type="datetimeFigureOut">
              <a:rPr lang="en-US" smtClean="0"/>
              <a:pPr/>
              <a:t>9/7/2022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1" tIns="48281" rIns="96561" bIns="482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2" y="4724965"/>
            <a:ext cx="5486400" cy="4476272"/>
          </a:xfrm>
          <a:prstGeom prst="rect">
            <a:avLst/>
          </a:prstGeom>
        </p:spPr>
        <p:txBody>
          <a:bodyPr vert="horz" lIns="96561" tIns="48281" rIns="96561" bIns="482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8198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9" y="9448198"/>
            <a:ext cx="2971800" cy="497362"/>
          </a:xfrm>
          <a:prstGeom prst="rect">
            <a:avLst/>
          </a:prstGeom>
        </p:spPr>
        <p:txBody>
          <a:bodyPr vert="horz" lIns="96561" tIns="48281" rIns="96561" bIns="48281" rtlCol="0" anchor="b"/>
          <a:lstStyle>
            <a:lvl1pPr algn="r">
              <a:defRPr sz="1200"/>
            </a:lvl1pPr>
          </a:lstStyle>
          <a:p>
            <a:fld id="{8B4205CD-FE93-4A15-82DD-B0CA381C84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0825" y="766763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77DBD-F174-4383-93DA-E61D205BBE8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FA95-40EC-4E38-99D2-DD116F7B0FC8}" type="datetime1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8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555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7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2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9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85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29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6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271736" y="2286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11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9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9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4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7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9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78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8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02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5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6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0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4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9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8" y="0"/>
            <a:ext cx="12192000" cy="627923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-11968" y="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8560442"/>
              </p:ext>
            </p:extLst>
          </p:nvPr>
        </p:nvGraphicFramePr>
        <p:xfrm>
          <a:off x="8202" y="6538911"/>
          <a:ext cx="12183797" cy="320009"/>
        </p:xfrm>
        <a:graphic>
          <a:graphicData uri="http://schemas.openxmlformats.org/drawingml/2006/table">
            <a:tbl>
              <a:tblPr/>
              <a:tblGrid>
                <a:gridCol w="1218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0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IN   PURSUIT   OF   EXCELLENCE  &amp;  QUALITY  IN  SHIPBUILDING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02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8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28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5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01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03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2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82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0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7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3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9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3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62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1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98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271736" y="2286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1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54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92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54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6657" y="5877272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8202" y="6453336"/>
          <a:ext cx="12183797" cy="405584"/>
        </p:xfrm>
        <a:graphic>
          <a:graphicData uri="http://schemas.openxmlformats.org/drawingml/2006/table">
            <a:tbl>
              <a:tblPr/>
              <a:tblGrid>
                <a:gridCol w="1218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5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IN   PURSUIT   OF   EXCELLENCE  &amp;  QUALITY  IN  SHIPBUILDING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96071"/>
            <a:ext cx="1194010" cy="7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8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92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18231"/>
            <a:ext cx="12171457" cy="64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77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03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FA95-40EC-4E38-99D2-DD116F7B0FC8}" type="datetime1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9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B838-1B28-4F79-8B4B-1C6DDD3BFF62}" type="datetime1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6657" y="5877272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2957810"/>
              </p:ext>
            </p:extLst>
          </p:nvPr>
        </p:nvGraphicFramePr>
        <p:xfrm>
          <a:off x="8202" y="6453336"/>
          <a:ext cx="12183797" cy="405584"/>
        </p:xfrm>
        <a:graphic>
          <a:graphicData uri="http://schemas.openxmlformats.org/drawingml/2006/table">
            <a:tbl>
              <a:tblPr/>
              <a:tblGrid>
                <a:gridCol w="1218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5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  <a:cs typeface="Arial" panose="020B0604020202020204" pitchFamily="34" charset="0"/>
                        </a:rPr>
                        <a:t>IN   PURSUIT   OF   EXCELLENCE  &amp;  QUALITY  IN  SHIPBUILDING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96071"/>
            <a:ext cx="1194010" cy="7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7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5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18231"/>
            <a:ext cx="12171457" cy="64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18231"/>
            <a:ext cx="12171457" cy="64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4009" r:id="rId10"/>
    <p:sldLayoutId id="21474840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AE97-5ABA-4596-9AB8-F7C8ECFD73D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0F5C-497F-41BF-9DA1-CF8AAC5AA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45A-A21B-4D90-BD01-8FA1F73252A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2AB7-7E68-428E-8211-1BA0A5E5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C83F-C9B0-4DA9-970B-36F94F17D13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94E9-E779-42B9-9C56-F4D1110A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B7DB-A978-4444-B80B-01A98A1EF03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F13F-2D8B-4038-BC1B-CB8852353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457" r="1843" b="1637"/>
          <a:stretch>
            <a:fillRect/>
          </a:stretch>
        </p:blipFill>
        <p:spPr bwMode="auto">
          <a:xfrm>
            <a:off x="119336" y="76200"/>
            <a:ext cx="490264" cy="6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18231"/>
            <a:ext cx="12171457" cy="64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71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GARDEN REACH SHIPBUILDERS &amp; ENGINEERS LTD.</a:t>
            </a:r>
          </a:p>
          <a:p>
            <a:pPr algn="ctr">
              <a:defRPr/>
            </a:pPr>
            <a:r>
              <a:rPr lang="en-IN" sz="3600" b="1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KOLKATA, INDIA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" y="1705668"/>
            <a:ext cx="12164697" cy="47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4AF7B-D18C-4EB4-931A-9D4BB2985C09}"/>
              </a:ext>
            </a:extLst>
          </p:cNvPr>
          <p:cNvSpPr txBox="1"/>
          <p:nvPr/>
        </p:nvSpPr>
        <p:spPr>
          <a:xfrm>
            <a:off x="1816677" y="179929"/>
            <a:ext cx="8558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solidFill>
                  <a:schemeClr val="bg1"/>
                </a:solidFill>
              </a:rPr>
              <a:t>Future Outlook in Changing Market Environment</a:t>
            </a:r>
            <a:endParaRPr lang="en-IN" sz="3200" u="sng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DF0EE-4463-49F0-A438-FD505C4FAA8A}"/>
              </a:ext>
            </a:extLst>
          </p:cNvPr>
          <p:cNvSpPr txBox="1"/>
          <p:nvPr/>
        </p:nvSpPr>
        <p:spPr>
          <a:xfrm>
            <a:off x="427759" y="984785"/>
            <a:ext cx="11336482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GRSE is primarily dependent on Govt. defence spending and security policy. </a:t>
            </a:r>
            <a:r>
              <a:rPr lang="en-IN" sz="2000" dirty="0" err="1">
                <a:solidFill>
                  <a:schemeClr val="bg1"/>
                </a:solidFill>
              </a:rPr>
              <a:t>Atmanirbhar</a:t>
            </a:r>
            <a:r>
              <a:rPr lang="en-IN" sz="2000" dirty="0">
                <a:solidFill>
                  <a:schemeClr val="bg1"/>
                </a:solidFill>
              </a:rPr>
              <a:t> Policy of the Govt. is likely to create more opportunities in the Ship building and other business segments of the Company.</a:t>
            </a:r>
          </a:p>
          <a:p>
            <a:pPr lvl="0" algn="just"/>
            <a:endParaRPr lang="en-IN" sz="1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Number of RFPs for various Ship building projects have been floated during last couple of years and more are expected to be rolled-out in the near future.</a:t>
            </a:r>
          </a:p>
          <a:p>
            <a:pPr lvl="0" algn="just"/>
            <a:endParaRPr lang="en-IN" sz="1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GRSE developed strategies to compete in the bidding process for new projects and procurement of equipments.</a:t>
            </a:r>
          </a:p>
          <a:p>
            <a:pPr lvl="0" algn="just"/>
            <a:endParaRPr lang="en-IN" sz="1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Intends to implement various strategies to meet current market environment including enhanced inventory control, build strategy process, partnership with private shipyards, outsourcing of non-core activities.</a:t>
            </a:r>
          </a:p>
          <a:p>
            <a:pPr lvl="0" algn="just"/>
            <a:endParaRPr lang="en-IN" sz="1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GRSE has also developed strategies for grabbing more export projects of small and medium sized warships and patrol vessels to south-east Asian, African and Latin American countries.</a:t>
            </a:r>
          </a:p>
          <a:p>
            <a:pPr lvl="0" algn="just"/>
            <a:endParaRPr lang="en-IN" sz="1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Endeavour to enhance capacity and develop new products like double lane portable steel bridges and marine engines in order to increase penetration in newer market and strengthen the existing market.  </a:t>
            </a:r>
          </a:p>
        </p:txBody>
      </p:sp>
    </p:spTree>
    <p:extLst>
      <p:ext uri="{BB962C8B-B14F-4D97-AF65-F5344CB8AC3E}">
        <p14:creationId xmlns:p14="http://schemas.microsoft.com/office/powerpoint/2010/main" val="79009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043F1-DAF1-4522-AD32-3B94AF20269F}"/>
              </a:ext>
            </a:extLst>
          </p:cNvPr>
          <p:cNvSpPr txBox="1"/>
          <p:nvPr/>
        </p:nvSpPr>
        <p:spPr>
          <a:xfrm>
            <a:off x="1475563" y="-71174"/>
            <a:ext cx="87907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Key financial parameters</a:t>
            </a:r>
            <a:endParaRPr lang="en-IN" sz="4000" u="sng" dirty="0">
              <a:solidFill>
                <a:schemeClr val="bg1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2AF50-0E66-4430-A240-6F3E22345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01654"/>
              </p:ext>
            </p:extLst>
          </p:nvPr>
        </p:nvGraphicFramePr>
        <p:xfrm>
          <a:off x="71870" y="764704"/>
          <a:ext cx="12048260" cy="5619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64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SL. NO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UOM</a:t>
                      </a:r>
                      <a:endParaRPr lang="en-IN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17-18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18-19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19-20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20-21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21-22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EARNING PER SHARE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0.10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0.13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0.19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0.18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0.22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3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MARKET PRICE PER SHARE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1.26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1.30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1.80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2.45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2.98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 RATIO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WORTH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Mn.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134.41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136.62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136.87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149.62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165.51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OF EQ. SHARES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Mn.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BOOK VALUE PER SHARE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1.17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1.19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1.20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1.31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1.45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62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PRICE/BV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1.07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1.09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1.50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1.88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2.06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Mn.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12.16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14.47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21.51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20.19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24.94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3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RETURN ON NETWORTH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J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DIVIDEND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Mn.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0.67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1.05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1.08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0.75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0.87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3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DIVIDEND PER SHARE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0.06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0.09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0.09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0.07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0.08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3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DIVIDEND YIELD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3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DIVIDEND PAYOUT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3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IN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MARKET CAPITALIZATION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USD Mn.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143.98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148.70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205.80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281.05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341.69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7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F296C-0890-475C-B1C9-DC6402C326BD}"/>
              </a:ext>
            </a:extLst>
          </p:cNvPr>
          <p:cNvSpPr txBox="1"/>
          <p:nvPr/>
        </p:nvSpPr>
        <p:spPr>
          <a:xfrm>
            <a:off x="1475563" y="107921"/>
            <a:ext cx="87907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Price &amp; Volume of GRSE Shares TRADED</a:t>
            </a:r>
            <a:endParaRPr lang="en-IN" sz="3200" u="sng" dirty="0">
              <a:solidFill>
                <a:schemeClr val="bg1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30E152-1EE6-475C-994B-9453501CC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3116"/>
              </p:ext>
            </p:extLst>
          </p:nvPr>
        </p:nvGraphicFramePr>
        <p:xfrm>
          <a:off x="983432" y="836712"/>
          <a:ext cx="10081121" cy="54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401">
                  <a:extLst>
                    <a:ext uri="{9D8B030D-6E8A-4147-A177-3AD203B41FA5}">
                      <a16:colId xmlns:a16="http://schemas.microsoft.com/office/drawing/2014/main" val="2838939526"/>
                    </a:ext>
                  </a:extLst>
                </a:gridCol>
                <a:gridCol w="1221133">
                  <a:extLst>
                    <a:ext uri="{9D8B030D-6E8A-4147-A177-3AD203B41FA5}">
                      <a16:colId xmlns:a16="http://schemas.microsoft.com/office/drawing/2014/main" val="3216565856"/>
                    </a:ext>
                  </a:extLst>
                </a:gridCol>
                <a:gridCol w="1438221">
                  <a:extLst>
                    <a:ext uri="{9D8B030D-6E8A-4147-A177-3AD203B41FA5}">
                      <a16:colId xmlns:a16="http://schemas.microsoft.com/office/drawing/2014/main" val="1832937161"/>
                    </a:ext>
                  </a:extLst>
                </a:gridCol>
                <a:gridCol w="1445006">
                  <a:extLst>
                    <a:ext uri="{9D8B030D-6E8A-4147-A177-3AD203B41FA5}">
                      <a16:colId xmlns:a16="http://schemas.microsoft.com/office/drawing/2014/main" val="828652583"/>
                    </a:ext>
                  </a:extLst>
                </a:gridCol>
                <a:gridCol w="1221133">
                  <a:extLst>
                    <a:ext uri="{9D8B030D-6E8A-4147-A177-3AD203B41FA5}">
                      <a16:colId xmlns:a16="http://schemas.microsoft.com/office/drawing/2014/main" val="2512494434"/>
                    </a:ext>
                  </a:extLst>
                </a:gridCol>
                <a:gridCol w="1438221">
                  <a:extLst>
                    <a:ext uri="{9D8B030D-6E8A-4147-A177-3AD203B41FA5}">
                      <a16:colId xmlns:a16="http://schemas.microsoft.com/office/drawing/2014/main" val="1057434105"/>
                    </a:ext>
                  </a:extLst>
                </a:gridCol>
                <a:gridCol w="1445006">
                  <a:extLst>
                    <a:ext uri="{9D8B030D-6E8A-4147-A177-3AD203B41FA5}">
                      <a16:colId xmlns:a16="http://schemas.microsoft.com/office/drawing/2014/main" val="1699376930"/>
                    </a:ext>
                  </a:extLst>
                </a:gridCol>
              </a:tblGrid>
              <a:tr h="341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&amp; Month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26124"/>
                  </a:ext>
                </a:extLst>
              </a:tr>
              <a:tr h="62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in $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 $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b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in Mn.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in $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 $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b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in Mn.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74775"/>
                  </a:ext>
                </a:extLst>
              </a:tr>
              <a:tr h="556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25048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239118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778320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2.89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777859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993752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4.49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985609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03648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157138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787419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736939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110754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48750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3.29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072495"/>
                  </a:ext>
                </a:extLst>
              </a:tr>
              <a:tr h="3419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38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3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9376" y="2204864"/>
            <a:ext cx="11305256" cy="2376264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5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9376" y="2204864"/>
            <a:ext cx="11305256" cy="2376264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FINANCIAL SNAPSHOTS</a:t>
            </a:r>
          </a:p>
        </p:txBody>
      </p:sp>
    </p:spTree>
    <p:extLst>
      <p:ext uri="{BB962C8B-B14F-4D97-AF65-F5344CB8AC3E}">
        <p14:creationId xmlns:p14="http://schemas.microsoft.com/office/powerpoint/2010/main" val="420493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0EA51E-20D4-45CB-897B-E12006B2B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929926"/>
              </p:ext>
            </p:extLst>
          </p:nvPr>
        </p:nvGraphicFramePr>
        <p:xfrm>
          <a:off x="91442" y="269435"/>
          <a:ext cx="5798126" cy="32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8E3C9E-A640-44BC-844D-D3DE486C0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378410"/>
              </p:ext>
            </p:extLst>
          </p:nvPr>
        </p:nvGraphicFramePr>
        <p:xfrm>
          <a:off x="6089074" y="279826"/>
          <a:ext cx="5902036" cy="322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D1F0AD-9439-4CB7-9732-1F42B7513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46991"/>
              </p:ext>
            </p:extLst>
          </p:nvPr>
        </p:nvGraphicFramePr>
        <p:xfrm>
          <a:off x="93519" y="3429000"/>
          <a:ext cx="5850082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0BF646-EC78-4485-92D7-7140F1874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577502"/>
              </p:ext>
            </p:extLst>
          </p:nvPr>
        </p:nvGraphicFramePr>
        <p:xfrm>
          <a:off x="6077642" y="3388015"/>
          <a:ext cx="5968885" cy="336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346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A6C494-D4EC-4385-9D8C-E216E1E9A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192158"/>
              </p:ext>
            </p:extLst>
          </p:nvPr>
        </p:nvGraphicFramePr>
        <p:xfrm>
          <a:off x="91442" y="80010"/>
          <a:ext cx="5798126" cy="323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19A3A7-B495-4219-9132-3A3202FC6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47985"/>
              </p:ext>
            </p:extLst>
          </p:nvPr>
        </p:nvGraphicFramePr>
        <p:xfrm>
          <a:off x="6068291" y="114300"/>
          <a:ext cx="6005945" cy="317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DB9C60-A3B1-4D8F-B11B-306BD72D5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70937"/>
              </p:ext>
            </p:extLst>
          </p:nvPr>
        </p:nvGraphicFramePr>
        <p:xfrm>
          <a:off x="94557" y="3366061"/>
          <a:ext cx="5807479" cy="334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ACC508-DF2A-4E42-8EF9-0288A00B8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405360"/>
              </p:ext>
            </p:extLst>
          </p:nvPr>
        </p:nvGraphicFramePr>
        <p:xfrm>
          <a:off x="6084569" y="3377624"/>
          <a:ext cx="5968885" cy="336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362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A2C043-5888-423E-A85B-FA096D18C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77471"/>
              </p:ext>
            </p:extLst>
          </p:nvPr>
        </p:nvGraphicFramePr>
        <p:xfrm>
          <a:off x="6068291" y="114300"/>
          <a:ext cx="6005945" cy="317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60915C-689B-4312-A036-BC0F32019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317878"/>
              </p:ext>
            </p:extLst>
          </p:nvPr>
        </p:nvGraphicFramePr>
        <p:xfrm>
          <a:off x="91441" y="91441"/>
          <a:ext cx="58750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0785AA-6A38-4AEA-83D2-442C7124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030094"/>
              </p:ext>
            </p:extLst>
          </p:nvPr>
        </p:nvGraphicFramePr>
        <p:xfrm>
          <a:off x="136121" y="3386843"/>
          <a:ext cx="5750329" cy="334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023FF3-BE21-4547-A330-86B381CDE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76164"/>
              </p:ext>
            </p:extLst>
          </p:nvPr>
        </p:nvGraphicFramePr>
        <p:xfrm>
          <a:off x="6023610" y="3429000"/>
          <a:ext cx="6038158" cy="331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485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31A48-4643-40A3-8C21-B0121C4616C9}"/>
              </a:ext>
            </a:extLst>
          </p:cNvPr>
          <p:cNvSpPr txBox="1"/>
          <p:nvPr/>
        </p:nvSpPr>
        <p:spPr>
          <a:xfrm>
            <a:off x="1756063" y="260648"/>
            <a:ext cx="86798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600" b="1" u="sng" dirty="0">
                <a:solidFill>
                  <a:schemeClr val="bg1"/>
                </a:solidFill>
              </a:rPr>
              <a:t>Liquidity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86064-E780-4501-B45D-209523639EBA}"/>
              </a:ext>
            </a:extLst>
          </p:cNvPr>
          <p:cNvSpPr txBox="1"/>
          <p:nvPr/>
        </p:nvSpPr>
        <p:spPr>
          <a:xfrm>
            <a:off x="427759" y="1706032"/>
            <a:ext cx="1133648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Company’s liquidity is supported by robust free cash balances which resulting out of highly efficient treasury and working capital management.</a:t>
            </a:r>
          </a:p>
          <a:p>
            <a:pPr lvl="0" algn="just"/>
            <a:endParaRPr lang="en-IN" sz="2000" dirty="0">
              <a:solidFill>
                <a:schemeClr val="bg1"/>
              </a:solidFill>
            </a:endParaRPr>
          </a:p>
          <a:p>
            <a:pPr lvl="0" algn="just"/>
            <a:endParaRPr lang="en-IN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GRSE does not have any debts and interest obligation.</a:t>
            </a:r>
          </a:p>
          <a:p>
            <a:pPr lvl="0" algn="just"/>
            <a:endParaRPr lang="en-IN" sz="2000" dirty="0">
              <a:solidFill>
                <a:schemeClr val="bg1"/>
              </a:solidFill>
            </a:endParaRPr>
          </a:p>
          <a:p>
            <a:pPr lvl="0" algn="just"/>
            <a:endParaRPr lang="en-IN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</a:rPr>
              <a:t>Highest credit rating.</a:t>
            </a:r>
          </a:p>
        </p:txBody>
      </p:sp>
    </p:spTree>
    <p:extLst>
      <p:ext uri="{BB962C8B-B14F-4D97-AF65-F5344CB8AC3E}">
        <p14:creationId xmlns:p14="http://schemas.microsoft.com/office/powerpoint/2010/main" val="322290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C297D-5999-487B-AC5E-026ED7C79EB7}"/>
              </a:ext>
            </a:extLst>
          </p:cNvPr>
          <p:cNvSpPr txBox="1"/>
          <p:nvPr/>
        </p:nvSpPr>
        <p:spPr>
          <a:xfrm>
            <a:off x="856342" y="122164"/>
            <a:ext cx="1103085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Order Book Position as on 31 Mar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8C648-276B-420F-9481-8FE9FDE3F52D}"/>
              </a:ext>
            </a:extLst>
          </p:cNvPr>
          <p:cNvSpPr txBox="1"/>
          <p:nvPr/>
        </p:nvSpPr>
        <p:spPr>
          <a:xfrm>
            <a:off x="3200397" y="683567"/>
            <a:ext cx="634274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chemeClr val="bg1"/>
                </a:solidFill>
              </a:rPr>
              <a:t>A. Shipbuilding - Domestic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4223BD-D8B3-482D-B257-76DB49CE9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25139"/>
              </p:ext>
            </p:extLst>
          </p:nvPr>
        </p:nvGraphicFramePr>
        <p:xfrm>
          <a:off x="856342" y="1277259"/>
          <a:ext cx="9992187" cy="46941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94799">
                  <a:extLst>
                    <a:ext uri="{9D8B030D-6E8A-4147-A177-3AD203B41FA5}">
                      <a16:colId xmlns:a16="http://schemas.microsoft.com/office/drawing/2014/main" val="1086170243"/>
                    </a:ext>
                  </a:extLst>
                </a:gridCol>
                <a:gridCol w="4111828">
                  <a:extLst>
                    <a:ext uri="{9D8B030D-6E8A-4147-A177-3AD203B41FA5}">
                      <a16:colId xmlns:a16="http://schemas.microsoft.com/office/drawing/2014/main" val="807489918"/>
                    </a:ext>
                  </a:extLst>
                </a:gridCol>
                <a:gridCol w="2166447">
                  <a:extLst>
                    <a:ext uri="{9D8B030D-6E8A-4147-A177-3AD203B41FA5}">
                      <a16:colId xmlns:a16="http://schemas.microsoft.com/office/drawing/2014/main" val="2056138925"/>
                    </a:ext>
                  </a:extLst>
                </a:gridCol>
                <a:gridCol w="1206944">
                  <a:extLst>
                    <a:ext uri="{9D8B030D-6E8A-4147-A177-3AD203B41FA5}">
                      <a16:colId xmlns:a16="http://schemas.microsoft.com/office/drawing/2014/main" val="364271069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1247032524"/>
                    </a:ext>
                  </a:extLst>
                </a:gridCol>
              </a:tblGrid>
              <a:tr h="823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Sl. No.</a:t>
                      </a:r>
                      <a:endParaRPr lang="en-IN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Project</a:t>
                      </a:r>
                      <a:r>
                        <a:rPr lang="en-IN" sz="18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and Year of Commencement</a:t>
                      </a:r>
                      <a:endParaRPr lang="en-IN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Customer</a:t>
                      </a:r>
                      <a:endParaRPr lang="en-IN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Nos.</a:t>
                      </a:r>
                      <a:endParaRPr lang="en-IN" sz="18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Unexecuted Order Value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59258"/>
                  </a:ext>
                </a:extLst>
              </a:tr>
              <a:tr h="928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Advanced Frigate (P 17A)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Indian Navy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2,076.36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344971"/>
                  </a:ext>
                </a:extLst>
              </a:tr>
              <a:tr h="652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Survey Vessel Large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Indian Navy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242.80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09874"/>
                  </a:ext>
                </a:extLst>
              </a:tr>
              <a:tr h="1373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Anti Submarine warfare Shallow Water Craft (ASWSWC)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Indian Navy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b="0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781.22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64630"/>
                  </a:ext>
                </a:extLst>
              </a:tr>
              <a:tr h="568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Fast Petrol Vessel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Indian Coast Guard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</a:t>
                      </a:r>
                      <a:endParaRPr lang="en-IN" sz="1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5.88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526048"/>
                  </a:ext>
                </a:extLst>
              </a:tr>
              <a:tr h="3095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Total (A)</a:t>
                      </a:r>
                      <a:endParaRPr lang="en-IN" sz="19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16</a:t>
                      </a:r>
                      <a:endParaRPr lang="en-IN" sz="19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9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3,106.26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5928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F96D7B-EE3B-4C35-8E45-6FA96F4CCCCA}"/>
              </a:ext>
            </a:extLst>
          </p:cNvPr>
          <p:cNvSpPr txBox="1"/>
          <p:nvPr/>
        </p:nvSpPr>
        <p:spPr>
          <a:xfrm>
            <a:off x="9326657" y="908720"/>
            <a:ext cx="15218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b="1" dirty="0">
                <a:solidFill>
                  <a:schemeClr val="bg1"/>
                </a:solidFill>
              </a:rPr>
              <a:t>(USD in </a:t>
            </a:r>
            <a:r>
              <a:rPr lang="en-IN" sz="1700" b="1" dirty="0" err="1">
                <a:solidFill>
                  <a:schemeClr val="bg1"/>
                </a:solidFill>
              </a:rPr>
              <a:t>Mn</a:t>
            </a:r>
            <a:r>
              <a:rPr lang="en-IN" sz="1700" b="1" dirty="0">
                <a:solidFill>
                  <a:schemeClr val="bg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9317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4718E-E591-49F2-9638-9C81DD6A6641}"/>
              </a:ext>
            </a:extLst>
          </p:cNvPr>
          <p:cNvSpPr txBox="1"/>
          <p:nvPr/>
        </p:nvSpPr>
        <p:spPr>
          <a:xfrm>
            <a:off x="856342" y="122164"/>
            <a:ext cx="1103085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Order Book Position as on 31 Mar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80B23-0BB0-4ABF-B5A7-E3271404DD8D}"/>
              </a:ext>
            </a:extLst>
          </p:cNvPr>
          <p:cNvSpPr txBox="1"/>
          <p:nvPr/>
        </p:nvSpPr>
        <p:spPr>
          <a:xfrm>
            <a:off x="3200397" y="683567"/>
            <a:ext cx="634274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chemeClr val="bg1"/>
                </a:solidFill>
              </a:rPr>
              <a:t>B. Shipbuilding - Export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D15A7A-9219-4381-A31D-536B06746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3616"/>
              </p:ext>
            </p:extLst>
          </p:nvPr>
        </p:nvGraphicFramePr>
        <p:xfrm>
          <a:off x="769177" y="1723413"/>
          <a:ext cx="10653647" cy="34111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3716">
                  <a:extLst>
                    <a:ext uri="{9D8B030D-6E8A-4147-A177-3AD203B41FA5}">
                      <a16:colId xmlns:a16="http://schemas.microsoft.com/office/drawing/2014/main" val="1086170243"/>
                    </a:ext>
                  </a:extLst>
                </a:gridCol>
                <a:gridCol w="3633039">
                  <a:extLst>
                    <a:ext uri="{9D8B030D-6E8A-4147-A177-3AD203B41FA5}">
                      <a16:colId xmlns:a16="http://schemas.microsoft.com/office/drawing/2014/main" val="807489918"/>
                    </a:ext>
                  </a:extLst>
                </a:gridCol>
                <a:gridCol w="2430209">
                  <a:extLst>
                    <a:ext uri="{9D8B030D-6E8A-4147-A177-3AD203B41FA5}">
                      <a16:colId xmlns:a16="http://schemas.microsoft.com/office/drawing/2014/main" val="2833345912"/>
                    </a:ext>
                  </a:extLst>
                </a:gridCol>
                <a:gridCol w="1718330">
                  <a:extLst>
                    <a:ext uri="{9D8B030D-6E8A-4147-A177-3AD203B41FA5}">
                      <a16:colId xmlns:a16="http://schemas.microsoft.com/office/drawing/2014/main" val="4239437394"/>
                    </a:ext>
                  </a:extLst>
                </a:gridCol>
                <a:gridCol w="1988353">
                  <a:extLst>
                    <a:ext uri="{9D8B030D-6E8A-4147-A177-3AD203B41FA5}">
                      <a16:colId xmlns:a16="http://schemas.microsoft.com/office/drawing/2014/main" val="2343296905"/>
                    </a:ext>
                  </a:extLst>
                </a:gridCol>
              </a:tblGrid>
              <a:tr h="8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</a:rPr>
                        <a:t>Sl. No.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</a:rPr>
                        <a:t>Project</a:t>
                      </a:r>
                      <a:r>
                        <a:rPr lang="en-IN" sz="1800" b="1" baseline="0" dirty="0">
                          <a:solidFill>
                            <a:schemeClr val="bg1"/>
                          </a:solidFill>
                          <a:effectLst/>
                        </a:rPr>
                        <a:t> and Year of Commencement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</a:rPr>
                        <a:t>Customer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</a:rPr>
                        <a:t>Nos.</a:t>
                      </a:r>
                      <a:endParaRPr lang="en-IN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</a:rPr>
                        <a:t>Balance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59258"/>
                  </a:ext>
                </a:extLst>
              </a:tr>
              <a:tr h="72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Passenger Ferry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Govt. of Guyana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993637"/>
                  </a:ext>
                </a:extLst>
              </a:tr>
              <a:tr h="72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Electric Patrol Boat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Govt. of Bangladesh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09874"/>
                  </a:ext>
                </a:extLst>
              </a:tr>
              <a:tr h="361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Total (B)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964032"/>
                  </a:ext>
                </a:extLst>
              </a:tr>
              <a:tr h="72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Total Ship (A+B)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3116.97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64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6FD69-EDAD-46CB-9561-2BBC1E246480}"/>
              </a:ext>
            </a:extLst>
          </p:cNvPr>
          <p:cNvSpPr txBox="1"/>
          <p:nvPr/>
        </p:nvSpPr>
        <p:spPr>
          <a:xfrm>
            <a:off x="9840416" y="1256444"/>
            <a:ext cx="14369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b="1" dirty="0">
                <a:solidFill>
                  <a:schemeClr val="bg1"/>
                </a:solidFill>
              </a:rPr>
              <a:t>(USD in </a:t>
            </a:r>
            <a:r>
              <a:rPr lang="en-IN" sz="1700" b="1" dirty="0" err="1">
                <a:solidFill>
                  <a:schemeClr val="bg1"/>
                </a:solidFill>
              </a:rPr>
              <a:t>Mn</a:t>
            </a:r>
            <a:r>
              <a:rPr lang="en-IN" sz="1700" b="1" dirty="0">
                <a:solidFill>
                  <a:schemeClr val="bg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7075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A0945-4E49-4A9C-873B-9F859FF8AA96}"/>
              </a:ext>
            </a:extLst>
          </p:cNvPr>
          <p:cNvSpPr txBox="1"/>
          <p:nvPr/>
        </p:nvSpPr>
        <p:spPr>
          <a:xfrm>
            <a:off x="856342" y="122164"/>
            <a:ext cx="1103085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Order Book Position as on 31 Mar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73245-7366-4EFF-830D-76BE589F1AA7}"/>
              </a:ext>
            </a:extLst>
          </p:cNvPr>
          <p:cNvSpPr txBox="1"/>
          <p:nvPr/>
        </p:nvSpPr>
        <p:spPr>
          <a:xfrm>
            <a:off x="3200397" y="683567"/>
            <a:ext cx="634274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chemeClr val="bg1"/>
                </a:solidFill>
              </a:rPr>
              <a:t>C. Other Engineering Product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055BA6-4986-4039-80B5-53E04E09F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21780"/>
              </p:ext>
            </p:extLst>
          </p:nvPr>
        </p:nvGraphicFramePr>
        <p:xfrm>
          <a:off x="986971" y="1647168"/>
          <a:ext cx="10077581" cy="29348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95705">
                  <a:extLst>
                    <a:ext uri="{9D8B030D-6E8A-4147-A177-3AD203B41FA5}">
                      <a16:colId xmlns:a16="http://schemas.microsoft.com/office/drawing/2014/main" val="1086170243"/>
                    </a:ext>
                  </a:extLst>
                </a:gridCol>
                <a:gridCol w="5409125">
                  <a:extLst>
                    <a:ext uri="{9D8B030D-6E8A-4147-A177-3AD203B41FA5}">
                      <a16:colId xmlns:a16="http://schemas.microsoft.com/office/drawing/2014/main" val="807489918"/>
                    </a:ext>
                  </a:extLst>
                </a:gridCol>
                <a:gridCol w="3072751">
                  <a:extLst>
                    <a:ext uri="{9D8B030D-6E8A-4147-A177-3AD203B41FA5}">
                      <a16:colId xmlns:a16="http://schemas.microsoft.com/office/drawing/2014/main" val="2972980168"/>
                    </a:ext>
                  </a:extLst>
                </a:gridCol>
              </a:tblGrid>
              <a:tr h="762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/>
                          </a:solidFill>
                          <a:effectLst/>
                        </a:rPr>
                        <a:t>Sl. No.</a:t>
                      </a:r>
                      <a:endParaRPr lang="en-I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/>
                          </a:solidFill>
                          <a:effectLst/>
                        </a:rPr>
                        <a:t>Project</a:t>
                      </a:r>
                      <a:endParaRPr lang="en-I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chemeClr val="bg1"/>
                          </a:solidFill>
                          <a:effectLst/>
                        </a:rPr>
                        <a:t>Balance</a:t>
                      </a:r>
                      <a:endParaRPr lang="en-IN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59258"/>
                  </a:ext>
                </a:extLst>
              </a:tr>
              <a:tr h="434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Portable Steel Bridge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730552"/>
                  </a:ext>
                </a:extLst>
              </a:tr>
              <a:tr h="434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Deck Machinery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07890"/>
                  </a:ext>
                </a:extLst>
              </a:tr>
              <a:tr h="434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Engine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58753"/>
                  </a:ext>
                </a:extLst>
              </a:tr>
              <a:tr h="434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Total (C)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602521"/>
                  </a:ext>
                </a:extLst>
              </a:tr>
              <a:tr h="434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effectLst/>
                        </a:rPr>
                        <a:t>Grand Total (A+B+C)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3,148.46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5260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8FC8F5-98E8-4873-92C6-120081ECEA02}"/>
              </a:ext>
            </a:extLst>
          </p:cNvPr>
          <p:cNvSpPr txBox="1"/>
          <p:nvPr/>
        </p:nvSpPr>
        <p:spPr>
          <a:xfrm>
            <a:off x="8904312" y="1135281"/>
            <a:ext cx="14498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b="1" dirty="0">
                <a:solidFill>
                  <a:schemeClr val="bg1"/>
                </a:solidFill>
              </a:rPr>
              <a:t>(USD in </a:t>
            </a:r>
            <a:r>
              <a:rPr lang="en-IN" sz="1700" b="1" dirty="0" err="1">
                <a:solidFill>
                  <a:schemeClr val="bg1"/>
                </a:solidFill>
              </a:rPr>
              <a:t>Mn</a:t>
            </a:r>
            <a:r>
              <a:rPr lang="en-IN" sz="1700" b="1" dirty="0">
                <a:solidFill>
                  <a:schemeClr val="bg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69222765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39807</TotalTime>
  <Words>928</Words>
  <Application>Microsoft Office PowerPoint</Application>
  <PresentationFormat>Widescreen</PresentationFormat>
  <Paragraphs>399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28" baseType="lpstr">
      <vt:lpstr>Algerian</vt:lpstr>
      <vt:lpstr>Arial</vt:lpstr>
      <vt:lpstr>Arial Narrow</vt:lpstr>
      <vt:lpstr>Calibri</vt:lpstr>
      <vt:lpstr>Calibri Light</vt:lpstr>
      <vt:lpstr>Comic Sans MS</vt:lpstr>
      <vt:lpstr>Times New Roman</vt:lpstr>
      <vt:lpstr>6_Office Theme</vt:lpstr>
      <vt:lpstr>3_Custom Design</vt:lpstr>
      <vt:lpstr>2_Custom Design</vt:lpstr>
      <vt:lpstr>Custom Design</vt:lpstr>
      <vt:lpstr>1_Custom Design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DSMAQ</dc:title>
  <dc:creator>JDSMAQX4 - Cdr Anurag Srivastava</dc:creator>
  <cp:lastModifiedBy>pa.df, Pradip Mondal</cp:lastModifiedBy>
  <cp:revision>6531</cp:revision>
  <cp:lastPrinted>2022-09-07T13:08:54Z</cp:lastPrinted>
  <dcterms:created xsi:type="dcterms:W3CDTF">2006-08-16T00:00:00Z</dcterms:created>
  <dcterms:modified xsi:type="dcterms:W3CDTF">2022-09-07T13:11:33Z</dcterms:modified>
</cp:coreProperties>
</file>